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6858000" cx="9144000"/>
  <p:notesSz cx="6858000" cy="9144000"/>
  <p:embeddedFontLst>
    <p:embeddedFont>
      <p:font typeface="Tahoma"/>
      <p:regular r:id="rId84"/>
      <p:bold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86" roundtripDataSignature="AMtx7miY/4Sqpv+qVdZtjglAeR6alXD8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C44333-67F7-4E5A-B381-729E816021DC}">
  <a:tblStyle styleId="{62C44333-67F7-4E5A-B381-729E816021D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Tahoma-regular.fntdata"/><Relationship Id="rId83" Type="http://schemas.openxmlformats.org/officeDocument/2006/relationships/slide" Target="slides/slide77.xml"/><Relationship Id="rId42" Type="http://schemas.openxmlformats.org/officeDocument/2006/relationships/slide" Target="slides/slide36.xml"/><Relationship Id="rId86" Type="http://customschemas.google.com/relationships/presentationmetadata" Target="metadata"/><Relationship Id="rId41" Type="http://schemas.openxmlformats.org/officeDocument/2006/relationships/slide" Target="slides/slide35.xml"/><Relationship Id="rId85" Type="http://schemas.openxmlformats.org/officeDocument/2006/relationships/font" Target="fonts/Tahoma-bold.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andom_graph"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7" name="Google Shape;197;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2018 w1.1</a:t>
            </a:r>
            <a:endParaRPr/>
          </a:p>
        </p:txBody>
      </p:sp>
      <p:sp>
        <p:nvSpPr>
          <p:cNvPr id="198" name="Google Shape;198;p1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05" name="Google Shape;20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3" name="Google Shape;213;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2016Springw1-1</a:t>
            </a:r>
            <a:endParaRPr/>
          </a:p>
        </p:txBody>
      </p:sp>
      <p:sp>
        <p:nvSpPr>
          <p:cNvPr id="214" name="Google Shape;214;p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3" name="Google Shape;223;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224" name="Google Shape;224;p13: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2" name="Google Shape;23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39" name="Google Shape;23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48" name="Google Shape;24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55" name="Google Shape;25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63" name="Google Shape;263;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74" name="Google Shape;274;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4" name="Google Shape;9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89" name="Google Shape;289;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296" name="Google Shape;296;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03" name="Google Shape;30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0" name="Google Shape;31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18" name="Google Shape;318;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6" name="Google Shape;326;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327" name="Google Shape;327;p2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35" name="Google Shape;33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2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48" name="Google Shape;34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62" name="Google Shape;362;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1" name="Google Shape;371;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p29: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2" name="Google Shape;10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382" name="Google Shape;382;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1" name="Google Shape;391;p3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a:t>
            </a:r>
            <a:r>
              <a:rPr b="1" lang="en-US" sz="1200">
                <a:solidFill>
                  <a:schemeClr val="dk1"/>
                </a:solidFill>
                <a:latin typeface="Calibri"/>
                <a:ea typeface="Calibri"/>
                <a:cs typeface="Calibri"/>
                <a:sym typeface="Calibri"/>
              </a:rPr>
              <a:t>null model</a:t>
            </a:r>
            <a:r>
              <a:rPr b="0" lang="en-US" sz="1200">
                <a:solidFill>
                  <a:schemeClr val="dk1"/>
                </a:solidFill>
                <a:latin typeface="Calibri"/>
                <a:ea typeface="Calibri"/>
                <a:cs typeface="Calibri"/>
                <a:sym typeface="Calibri"/>
              </a:rPr>
              <a:t> is a graph which matches one specific graph in some of its structural features, but which is otherwise taken to be an instance of a </a:t>
            </a:r>
            <a:r>
              <a:rPr b="0" lang="en-US" sz="1200" u="sng">
                <a:solidFill>
                  <a:schemeClr val="dk1"/>
                </a:solidFill>
                <a:latin typeface="Calibri"/>
                <a:ea typeface="Calibri"/>
                <a:cs typeface="Calibri"/>
                <a:sym typeface="Calibri"/>
                <a:hlinkClick r:id="rId2">
                  <a:extLst>
                    <a:ext uri="{A12FA001-AC4F-418D-AE19-62706E023703}">
                      <ahyp:hlinkClr val="tx"/>
                    </a:ext>
                  </a:extLst>
                </a:hlinkClick>
              </a:rPr>
              <a:t>random graph. The null model is used as a term of comparison, to verify whether the graph in question displays some feature, such as community structure, or not.</a:t>
            </a:r>
            <a:endParaRPr/>
          </a:p>
        </p:txBody>
      </p:sp>
      <p:sp>
        <p:nvSpPr>
          <p:cNvPr id="392" name="Google Shape;392;p31: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05" name="Google Shape;405;p3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Times New Roman"/>
                <a:ea typeface="Times New Roman"/>
                <a:cs typeface="Times New Roman"/>
                <a:sym typeface="Times New Roman"/>
              </a:rPr>
              <a:t>where $k_i$ and $k_j$ are the degrees of $i$ and $j$, while $m$ is the number of edges of the graph. Notice that $k_i k_j / 2m$ is the expected number of edges between vertices $i$ and $j$ in the configuration model assumption. Indeed, consider a particular edge attached to vertex $i$. The probability that this edge goes to node $j$ is $k_j / 2m$, since the number of edges attached to $j$ is $k_j$ and the total number of edge ends in the network is $2m$ (the sum of all node degrees). Since node $i$ has $k_i$ edges attached to it, the expected number of edges between $i$ and $j$ is $k_i k_j / 2m$.</a:t>
            </a:r>
            <a:endParaRPr/>
          </a:p>
          <a:p>
            <a:pPr indent="0" lvl="0" marL="0" rtl="0" algn="l">
              <a:lnSpc>
                <a:spcPct val="100000"/>
              </a:lnSpc>
              <a:spcBef>
                <a:spcPts val="360"/>
              </a:spcBef>
              <a:spcAft>
                <a:spcPts val="0"/>
              </a:spcAft>
              <a:buSzPts val="1400"/>
              <a:buNone/>
            </a:pPr>
            <a:br>
              <a:rPr lang="en-US"/>
            </a:br>
            <a:endParaRPr/>
          </a:p>
        </p:txBody>
      </p:sp>
      <p:sp>
        <p:nvSpPr>
          <p:cNvPr id="406" name="Google Shape;406;p3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1200"/>
              </a:spcBef>
              <a:spcAft>
                <a:spcPts val="0"/>
              </a:spcAft>
              <a:buClr>
                <a:schemeClr val="dk1"/>
              </a:buClr>
              <a:buSzPts val="1100"/>
              <a:buFont typeface="Arial"/>
              <a:buNone/>
            </a:pPr>
            <a:r>
              <a:rPr lang="en-US" u="sng"/>
              <a:t>Example 1:</a:t>
            </a:r>
            <a:r>
              <a:rPr lang="en-US"/>
              <a:t>     A—B—C</a:t>
            </a:r>
            <a:endParaRPr/>
          </a:p>
          <a:p>
            <a:pPr indent="0" lvl="0" marL="0" rtl="0" algn="l">
              <a:lnSpc>
                <a:spcPct val="100000"/>
              </a:lnSpc>
              <a:spcBef>
                <a:spcPts val="1200"/>
              </a:spcBef>
              <a:spcAft>
                <a:spcPts val="0"/>
              </a:spcAft>
              <a:buClr>
                <a:schemeClr val="dk1"/>
              </a:buClr>
              <a:buSzPts val="1100"/>
              <a:buFont typeface="Arial"/>
              <a:buNone/>
            </a:pPr>
            <a:r>
              <a:rPr lang="en-US"/>
              <a:t>there are three possible cuts: {A, B–C},  {A–B,C}, or {A,B,C}</a:t>
            </a:r>
            <a:endParaRPr/>
          </a:p>
          <a:p>
            <a:pPr indent="0" lvl="0" marL="0" rtl="0" algn="l">
              <a:spcBef>
                <a:spcPts val="1200"/>
              </a:spcBef>
              <a:spcAft>
                <a:spcPts val="0"/>
              </a:spcAft>
              <a:buClr>
                <a:schemeClr val="dk1"/>
              </a:buClr>
              <a:buSzPts val="1100"/>
              <a:buFont typeface="Arial"/>
              <a:buNone/>
            </a:pPr>
            <a:r>
              <a:rPr lang="en-US"/>
              <a:t>No matter how you cut, the Q values are 0.5, 0.5, -1.0.</a:t>
            </a:r>
            <a:r>
              <a:rPr lang="en-US"/>
              <a:t> </a:t>
            </a:r>
            <a:endParaRPr u="sng"/>
          </a:p>
          <a:p>
            <a:pPr indent="0" lvl="0" marL="0" rtl="0" algn="l">
              <a:lnSpc>
                <a:spcPct val="100000"/>
              </a:lnSpc>
              <a:spcBef>
                <a:spcPts val="1200"/>
              </a:spcBef>
              <a:spcAft>
                <a:spcPts val="0"/>
              </a:spcAft>
              <a:buClr>
                <a:schemeClr val="dk1"/>
              </a:buClr>
              <a:buSzPts val="1100"/>
              <a:buFont typeface="Arial"/>
              <a:buNone/>
            </a:pPr>
            <a:r>
              <a:rPr lang="en-US" u="sng"/>
              <a:t>Example</a:t>
            </a:r>
            <a:r>
              <a:rPr lang="en-US" u="sng"/>
              <a:t> 2.</a:t>
            </a:r>
            <a:r>
              <a:rPr lang="en-US"/>
              <a:t>    </a:t>
            </a:r>
            <a:endParaRPr/>
          </a:p>
          <a:p>
            <a:pPr indent="0" lvl="0" marL="0" rtl="0" algn="l">
              <a:lnSpc>
                <a:spcPct val="100000"/>
              </a:lnSpc>
              <a:spcBef>
                <a:spcPts val="1200"/>
              </a:spcBef>
              <a:spcAft>
                <a:spcPts val="0"/>
              </a:spcAft>
              <a:buClr>
                <a:schemeClr val="dk1"/>
              </a:buClr>
              <a:buSzPts val="1100"/>
              <a:buFont typeface="Arial"/>
              <a:buNone/>
            </a:pPr>
            <a:r>
              <a:rPr lang="en-US"/>
              <a:t>            A — B  </a:t>
            </a:r>
            <a:endParaRPr/>
          </a:p>
          <a:p>
            <a:pPr indent="0" lvl="0" marL="0" rtl="0" algn="l">
              <a:lnSpc>
                <a:spcPct val="100000"/>
              </a:lnSpc>
              <a:spcBef>
                <a:spcPts val="1200"/>
              </a:spcBef>
              <a:spcAft>
                <a:spcPts val="0"/>
              </a:spcAft>
              <a:buClr>
                <a:schemeClr val="dk1"/>
              </a:buClr>
              <a:buSzPts val="1100"/>
              <a:buFont typeface="Arial"/>
              <a:buNone/>
            </a:pPr>
            <a:r>
              <a:rPr lang="en-US"/>
              <a:t>              \    /</a:t>
            </a:r>
            <a:endParaRPr/>
          </a:p>
          <a:p>
            <a:pPr indent="0" lvl="0" marL="0" rtl="0" algn="l">
              <a:lnSpc>
                <a:spcPct val="100000"/>
              </a:lnSpc>
              <a:spcBef>
                <a:spcPts val="1200"/>
              </a:spcBef>
              <a:spcAft>
                <a:spcPts val="0"/>
              </a:spcAft>
              <a:buClr>
                <a:schemeClr val="dk1"/>
              </a:buClr>
              <a:buSzPts val="1100"/>
              <a:buFont typeface="Arial"/>
              <a:buNone/>
            </a:pPr>
            <a:r>
              <a:rPr lang="en-US"/>
              <a:t>                C</a:t>
            </a:r>
            <a:endParaRPr/>
          </a:p>
          <a:p>
            <a:pPr indent="0" lvl="0" marL="0" rtl="0" algn="l">
              <a:spcBef>
                <a:spcPts val="1200"/>
              </a:spcBef>
              <a:spcAft>
                <a:spcPts val="0"/>
              </a:spcAft>
              <a:buClr>
                <a:schemeClr val="dk1"/>
              </a:buClr>
              <a:buSzPts val="1100"/>
              <a:buFont typeface="Arial"/>
              <a:buNone/>
            </a:pPr>
            <a:r>
              <a:rPr lang="en-US"/>
              <a:t>Any</a:t>
            </a:r>
            <a:r>
              <a:rPr lang="en-US"/>
              <a:t> fully connected graph G, Q(G)=+1.0, cut only reduces Q value</a:t>
            </a:r>
            <a:endParaRPr u="sng"/>
          </a:p>
          <a:p>
            <a:pPr indent="0" lvl="0" marL="0" rtl="0" algn="l">
              <a:lnSpc>
                <a:spcPct val="100000"/>
              </a:lnSpc>
              <a:spcBef>
                <a:spcPts val="1200"/>
              </a:spcBef>
              <a:spcAft>
                <a:spcPts val="0"/>
              </a:spcAft>
              <a:buClr>
                <a:schemeClr val="dk1"/>
              </a:buClr>
              <a:buSzPts val="1100"/>
              <a:buFont typeface="Arial"/>
              <a:buNone/>
            </a:pPr>
            <a:r>
              <a:rPr lang="en-US" u="sng"/>
              <a:t>Example 3</a:t>
            </a:r>
            <a:endParaRPr u="sng"/>
          </a:p>
          <a:p>
            <a:pPr indent="0" lvl="0" marL="0" rtl="0" algn="l">
              <a:lnSpc>
                <a:spcPct val="100000"/>
              </a:lnSpc>
              <a:spcBef>
                <a:spcPts val="1200"/>
              </a:spcBef>
              <a:spcAft>
                <a:spcPts val="0"/>
              </a:spcAft>
              <a:buClr>
                <a:schemeClr val="dk1"/>
              </a:buClr>
              <a:buSzPts val="1100"/>
              <a:buFont typeface="Arial"/>
              <a:buNone/>
            </a:pPr>
            <a:r>
              <a:rPr lang="en-US"/>
              <a:t>A -- B  ------------ D -- E</a:t>
            </a:r>
            <a:endParaRPr/>
          </a:p>
          <a:p>
            <a:pPr indent="0" lvl="0" marL="0" rtl="0" algn="l">
              <a:lnSpc>
                <a:spcPct val="100000"/>
              </a:lnSpc>
              <a:spcBef>
                <a:spcPts val="1200"/>
              </a:spcBef>
              <a:spcAft>
                <a:spcPts val="0"/>
              </a:spcAft>
              <a:buClr>
                <a:schemeClr val="dk1"/>
              </a:buClr>
              <a:buSzPts val="1100"/>
              <a:buFont typeface="Arial"/>
              <a:buNone/>
            </a:pPr>
            <a:r>
              <a:rPr lang="en-US"/>
              <a:t>  \    /        (cut)         \  /</a:t>
            </a:r>
            <a:endParaRPr/>
          </a:p>
          <a:p>
            <a:pPr indent="0" lvl="0" marL="0" rtl="0" algn="l">
              <a:lnSpc>
                <a:spcPct val="100000"/>
              </a:lnSpc>
              <a:spcBef>
                <a:spcPts val="1200"/>
              </a:spcBef>
              <a:spcAft>
                <a:spcPts val="0"/>
              </a:spcAft>
              <a:buClr>
                <a:schemeClr val="dk1"/>
              </a:buClr>
              <a:buSzPts val="1100"/>
              <a:buFont typeface="Arial"/>
              <a:buNone/>
            </a:pPr>
            <a:r>
              <a:rPr lang="en-US"/>
              <a:t>    C                            F</a:t>
            </a:r>
            <a:endParaRPr/>
          </a:p>
          <a:p>
            <a:pPr indent="0" lvl="0" marL="0" rtl="0" algn="l">
              <a:lnSpc>
                <a:spcPct val="100000"/>
              </a:lnSpc>
              <a:spcBef>
                <a:spcPts val="1200"/>
              </a:spcBef>
              <a:spcAft>
                <a:spcPts val="0"/>
              </a:spcAft>
              <a:buClr>
                <a:schemeClr val="dk1"/>
              </a:buClr>
              <a:buSzPts val="1100"/>
              <a:buFont typeface="Arial"/>
              <a:buNone/>
            </a:pPr>
            <a:r>
              <a:rPr lang="en-US"/>
              <a:t>Before cutting, sum up all possible 15 edges, 7 exists, 8 not. </a:t>
            </a:r>
            <a:endParaRPr/>
          </a:p>
          <a:p>
            <a:pPr indent="0" lvl="0" marL="0" rtl="0" algn="l">
              <a:lnSpc>
                <a:spcPct val="100000"/>
              </a:lnSpc>
              <a:spcBef>
                <a:spcPts val="1200"/>
              </a:spcBef>
              <a:spcAft>
                <a:spcPts val="0"/>
              </a:spcAft>
              <a:buClr>
                <a:schemeClr val="dk1"/>
              </a:buClr>
              <a:buSzPts val="1100"/>
              <a:buFont typeface="Arial"/>
              <a:buNone/>
            </a:pPr>
            <a:r>
              <a:rPr lang="en-US"/>
              <a:t>After cutting, calculate Q for each subgraph and then sum up.</a:t>
            </a:r>
            <a:endParaRPr/>
          </a:p>
          <a:p>
            <a:pPr indent="0" lvl="0" marL="0" rtl="0" algn="l">
              <a:lnSpc>
                <a:spcPct val="100000"/>
              </a:lnSpc>
              <a:spcBef>
                <a:spcPts val="1200"/>
              </a:spcBef>
              <a:spcAft>
                <a:spcPts val="0"/>
              </a:spcAft>
              <a:buClr>
                <a:schemeClr val="dk1"/>
              </a:buClr>
              <a:buSzPts val="1100"/>
              <a:buFont typeface="Arial"/>
              <a:buNone/>
            </a:pPr>
            <a:r>
              <a:rPr lang="en-US"/>
              <a:t>Notice that for an "empty" subgraph with nodes but no edges, Q = -1.</a:t>
            </a:r>
            <a:endParaRPr/>
          </a:p>
          <a:p>
            <a:pPr indent="0" lvl="0" marL="0" rtl="0" algn="l">
              <a:lnSpc>
                <a:spcPct val="100000"/>
              </a:lnSpc>
              <a:spcBef>
                <a:spcPts val="1200"/>
              </a:spcBef>
              <a:spcAft>
                <a:spcPts val="0"/>
              </a:spcAft>
              <a:buClr>
                <a:schemeClr val="dk1"/>
              </a:buClr>
              <a:buSzPts val="1100"/>
              <a:buFont typeface="Arial"/>
              <a:buNone/>
            </a:pPr>
            <a:r>
              <a:rPr lang="en-US"/>
              <a:t>For a "full" subgraph with all possible edges, its Q = +1.</a:t>
            </a:r>
            <a:endParaRPr/>
          </a:p>
          <a:p>
            <a:pPr indent="0" lvl="0" marL="0" rtl="0" algn="l">
              <a:lnSpc>
                <a:spcPct val="100000"/>
              </a:lnSpc>
              <a:spcBef>
                <a:spcPts val="1200"/>
              </a:spcBef>
              <a:spcAft>
                <a:spcPts val="0"/>
              </a:spcAft>
              <a:buClr>
                <a:schemeClr val="dk1"/>
              </a:buClr>
              <a:buSzPts val="1100"/>
              <a:buFont typeface="Arial"/>
              <a:buNone/>
            </a:pPr>
            <a:r>
              <a:rPr lang="en-US"/>
              <a:t>In the above, both subgraphs are "full".  For example, for {A,B,C}, the number of edges m=3 (or m=7), and the degree for every node is 2 (or use the </a:t>
            </a:r>
            <a:r>
              <a:rPr lang="en-US"/>
              <a:t>degree before the cutting)</a:t>
            </a:r>
            <a:r>
              <a:rPr lang="en-US"/>
              <a:t>, hence</a:t>
            </a:r>
            <a:endParaRPr/>
          </a:p>
          <a:p>
            <a:pPr indent="0" lvl="0" marL="0" rtl="0" algn="l">
              <a:lnSpc>
                <a:spcPct val="100000"/>
              </a:lnSpc>
              <a:spcBef>
                <a:spcPts val="1200"/>
              </a:spcBef>
              <a:spcAft>
                <a:spcPts val="0"/>
              </a:spcAft>
              <a:buClr>
                <a:schemeClr val="dk1"/>
              </a:buClr>
              <a:buSzPts val="1100"/>
              <a:buFont typeface="Arial"/>
              <a:buNone/>
            </a:pPr>
            <a:r>
              <a:rPr lang="en-US"/>
              <a:t>(1 - 2*2/2*3) + (1 - 2*2/2*3) + (1 - 2*2/2*3) = 1/3 + 1/3 + 1/3 = 1.</a:t>
            </a:r>
            <a:endParaRPr/>
          </a:p>
          <a:p>
            <a:pPr indent="0" lvl="0" marL="0" rtl="0" algn="l">
              <a:lnSpc>
                <a:spcPct val="100000"/>
              </a:lnSpc>
              <a:spcBef>
                <a:spcPts val="1200"/>
              </a:spcBef>
              <a:spcAft>
                <a:spcPts val="0"/>
              </a:spcAft>
              <a:buClr>
                <a:schemeClr val="dk1"/>
              </a:buClr>
              <a:buSzPts val="1100"/>
              <a:buFont typeface="Arial"/>
              <a:buNone/>
            </a:pPr>
            <a:r>
              <a:rPr lang="en-US"/>
              <a:t>So the Q value for the two subgraphs is 1 + 1 = 2.</a:t>
            </a:r>
            <a:endParaRPr/>
          </a:p>
          <a:p>
            <a:pPr indent="0" lvl="0" marL="0" rtl="0" algn="l">
              <a:lnSpc>
                <a:spcPct val="100000"/>
              </a:lnSpc>
              <a:spcBef>
                <a:spcPts val="1200"/>
              </a:spcBef>
              <a:spcAft>
                <a:spcPts val="0"/>
              </a:spcAft>
              <a:buSzPts val="1400"/>
              <a:buNone/>
            </a:pPr>
            <a:r>
              <a:t/>
            </a:r>
            <a:endParaRPr/>
          </a:p>
        </p:txBody>
      </p:sp>
      <p:sp>
        <p:nvSpPr>
          <p:cNvPr id="427" name="Google Shape;427;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3" name="Google Shape;443;p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444" name="Google Shape;444;p3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53" name="Google Shape;45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0" name="Google Shape;460;p3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2016spring w2-1</a:t>
            </a:r>
            <a:endParaRPr/>
          </a:p>
        </p:txBody>
      </p:sp>
      <p:sp>
        <p:nvSpPr>
          <p:cNvPr id="461" name="Google Shape;461;p3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467" name="Google Shape;467;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8: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474" name="Google Shape;47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5" name="Google Shape;475;p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07" name="Google Shape;507;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9" name="Google Shape;109;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32" name="Google Shape;532;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40" name="Google Shape;540;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9" name="Google Shape;569;p4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p4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4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29" name="Google Shape;62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41" name="Google Shape;64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9" name="Google Shape;649;p4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2800"/>
              <a:t>Given a linear transformation T, there is a “Eigen” vector v, such that apply T to v does not change the direction of v, but only the scale of v</a:t>
            </a:r>
            <a:endParaRPr/>
          </a:p>
          <a:p>
            <a:pPr indent="0" lvl="0" marL="0" rtl="0" algn="l">
              <a:lnSpc>
                <a:spcPct val="100000"/>
              </a:lnSpc>
              <a:spcBef>
                <a:spcPts val="840"/>
              </a:spcBef>
              <a:spcAft>
                <a:spcPts val="0"/>
              </a:spcAft>
              <a:buSzPts val="1400"/>
              <a:buNone/>
            </a:pPr>
            <a:r>
              <a:t/>
            </a:r>
            <a:endParaRPr sz="2800"/>
          </a:p>
          <a:p>
            <a:pPr indent="0" lvl="0" marL="0" rtl="0" algn="l">
              <a:lnSpc>
                <a:spcPct val="100000"/>
              </a:lnSpc>
              <a:spcBef>
                <a:spcPts val="840"/>
              </a:spcBef>
              <a:spcAft>
                <a:spcPts val="0"/>
              </a:spcAft>
              <a:buSzPts val="1400"/>
              <a:buNone/>
            </a:pPr>
            <a:r>
              <a:rPr lang="en-US" sz="2800"/>
              <a:t>T(v) = λv </a:t>
            </a:r>
            <a:endParaRPr/>
          </a:p>
          <a:p>
            <a:pPr indent="0" lvl="0" marL="0" rtl="0" algn="l">
              <a:lnSpc>
                <a:spcPct val="100000"/>
              </a:lnSpc>
              <a:spcBef>
                <a:spcPts val="840"/>
              </a:spcBef>
              <a:spcAft>
                <a:spcPts val="0"/>
              </a:spcAft>
              <a:buSzPts val="1400"/>
              <a:buNone/>
            </a:pPr>
            <a:r>
              <a:t/>
            </a:r>
            <a:endParaRPr sz="2800"/>
          </a:p>
          <a:p>
            <a:pPr indent="0" lvl="0" marL="0" rtl="0" algn="l">
              <a:lnSpc>
                <a:spcPct val="100000"/>
              </a:lnSpc>
              <a:spcBef>
                <a:spcPts val="840"/>
              </a:spcBef>
              <a:spcAft>
                <a:spcPts val="0"/>
              </a:spcAft>
              <a:buSzPts val="1400"/>
              <a:buNone/>
            </a:pPr>
            <a:r>
              <a:rPr lang="en-US" sz="2800"/>
              <a:t>Where λ is a scale factor.</a:t>
            </a:r>
            <a:endParaRPr/>
          </a:p>
        </p:txBody>
      </p:sp>
      <p:sp>
        <p:nvSpPr>
          <p:cNvPr id="650" name="Google Shape;650;p4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7" name="Google Shape;657;p4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2016Spring w1-2</a:t>
            </a:r>
            <a:endParaRPr/>
          </a:p>
        </p:txBody>
      </p:sp>
      <p:sp>
        <p:nvSpPr>
          <p:cNvPr id="658" name="Google Shape;658;p4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4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682" name="Google Shape;682;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06" name="Google Shape;70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4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32" name="Google Shape;73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9" name="Google Shape;119;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741" name="Google Shape;741;p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2018 summer w1.1</a:t>
            </a:r>
            <a:endParaRPr/>
          </a:p>
        </p:txBody>
      </p:sp>
      <p:sp>
        <p:nvSpPr>
          <p:cNvPr id="742" name="Google Shape;742;p5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5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54" name="Google Shape;754;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p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81" name="Google Shape;781;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5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792" name="Google Shape;79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19" name="Google Shape;81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p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30" name="Google Shape;830;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5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37" name="Google Shape;837;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5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44" name="Google Shape;844;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55" name="Google Shape;855;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5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62" name="Google Shape;862;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1" name="Google Shape;131;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869" name="Google Shape;86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6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982" name="Google Shape;982;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55" name="Google Shape;1055;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p6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65" name="Google Shape;106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76" name="Google Shape;1076;p6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u="none" strike="noStrike">
                <a:solidFill>
                  <a:schemeClr val="dk1"/>
                </a:solidFill>
                <a:latin typeface="Times New Roman"/>
                <a:ea typeface="Times New Roman"/>
                <a:cs typeface="Times New Roman"/>
                <a:sym typeface="Times New Roman"/>
              </a:rPr>
              <a:t>As a result, while each eigenvector tries to produce a minimum-sized cut, the fact that successive eigenvectors have to</a:t>
            </a:r>
            <a:endParaRPr/>
          </a:p>
          <a:p>
            <a:pPr indent="0" lvl="0" marL="0" rtl="0" algn="l">
              <a:lnSpc>
                <a:spcPct val="100000"/>
              </a:lnSpc>
              <a:spcBef>
                <a:spcPts val="360"/>
              </a:spcBef>
              <a:spcAft>
                <a:spcPts val="0"/>
              </a:spcAft>
              <a:buSzPts val="1400"/>
              <a:buNone/>
            </a:pPr>
            <a:r>
              <a:rPr b="0" i="0" lang="en-US" sz="1200" u="none" strike="noStrike">
                <a:solidFill>
                  <a:schemeClr val="dk1"/>
                </a:solidFill>
                <a:latin typeface="Times New Roman"/>
                <a:ea typeface="Times New Roman"/>
                <a:cs typeface="Times New Roman"/>
                <a:sym typeface="Times New Roman"/>
              </a:rPr>
              <a:t>satisfy more and more constraints generally causes the cuts they describe to be</a:t>
            </a:r>
            <a:endParaRPr/>
          </a:p>
          <a:p>
            <a:pPr indent="0" lvl="0" marL="0" rtl="0" algn="l">
              <a:lnSpc>
                <a:spcPct val="100000"/>
              </a:lnSpc>
              <a:spcBef>
                <a:spcPts val="360"/>
              </a:spcBef>
              <a:spcAft>
                <a:spcPts val="0"/>
              </a:spcAft>
              <a:buSzPts val="1400"/>
              <a:buNone/>
            </a:pPr>
            <a:r>
              <a:rPr b="0" i="0" lang="en-US" sz="1200" u="none" strike="noStrike">
                <a:solidFill>
                  <a:schemeClr val="dk1"/>
                </a:solidFill>
                <a:latin typeface="Times New Roman"/>
                <a:ea typeface="Times New Roman"/>
                <a:cs typeface="Times New Roman"/>
                <a:sym typeface="Times New Roman"/>
              </a:rPr>
              <a:t>progressively worse.</a:t>
            </a:r>
            <a:endParaRPr/>
          </a:p>
        </p:txBody>
      </p:sp>
      <p:sp>
        <p:nvSpPr>
          <p:cNvPr id="1077" name="Google Shape;1077;p64: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88" name="Google Shape;1088;p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2018 w1.2</a:t>
            </a:r>
            <a:endParaRPr/>
          </a:p>
        </p:txBody>
      </p:sp>
      <p:sp>
        <p:nvSpPr>
          <p:cNvPr id="1089" name="Google Shape;1089;p65: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6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096" name="Google Shape;1096;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3" name="Google Shape;1103;p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20170327</a:t>
            </a:r>
            <a:endParaRPr/>
          </a:p>
        </p:txBody>
      </p:sp>
      <p:sp>
        <p:nvSpPr>
          <p:cNvPr id="1104" name="Google Shape;1104;p6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p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13" name="Google Shape;1113;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20" name="Google Shape;1120;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44" name="Google Shape;14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7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27" name="Google Shape;1127;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7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56" name="Google Shape;1156;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p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185" name="Google Shape;1185;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18" name="Google Shape;1218;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7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52" name="Google Shape;1252;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p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260" name="Google Shape;1260;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7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304" name="Google Shape;1304;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74" name="Google Shape;1374;p7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5" name="Google Shape;1375;p77: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51" name="Google Shape;15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190" name="Google Shape;19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7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4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7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SzPts val="3200"/>
              <a:buNone/>
              <a:defRPr sz="3200"/>
            </a:lvl1pPr>
            <a:lvl2pPr lvl="1" algn="ctr">
              <a:lnSpc>
                <a:spcPct val="100000"/>
              </a:lnSpc>
              <a:spcBef>
                <a:spcPts val="480"/>
              </a:spcBef>
              <a:spcAft>
                <a:spcPts val="0"/>
              </a:spcAft>
              <a:buSzPts val="2400"/>
              <a:buNone/>
              <a:defRPr/>
            </a:lvl2pPr>
            <a:lvl3pPr lvl="2" algn="ctr">
              <a:lnSpc>
                <a:spcPct val="100000"/>
              </a:lnSpc>
              <a:spcBef>
                <a:spcPts val="440"/>
              </a:spcBef>
              <a:spcAft>
                <a:spcPts val="0"/>
              </a:spcAft>
              <a:buSzPts val="2200"/>
              <a:buFont typeface="Calibri"/>
              <a:buNone/>
              <a:defRPr/>
            </a:lvl3pPr>
            <a:lvl4pPr lvl="3" algn="ctr">
              <a:lnSpc>
                <a:spcPct val="100000"/>
              </a:lnSpc>
              <a:spcBef>
                <a:spcPts val="400"/>
              </a:spcBef>
              <a:spcAft>
                <a:spcPts val="0"/>
              </a:spcAft>
              <a:buSzPts val="2000"/>
              <a:buFont typeface="Calibri"/>
              <a:buNone/>
              <a:defRPr/>
            </a:lvl4pPr>
            <a:lvl5pPr lvl="4" algn="ctr">
              <a:lnSpc>
                <a:spcPct val="100000"/>
              </a:lnSpc>
              <a:spcBef>
                <a:spcPts val="400"/>
              </a:spcBef>
              <a:spcAft>
                <a:spcPts val="0"/>
              </a:spcAft>
              <a:buSzPts val="2000"/>
              <a:buFont typeface="Calibri"/>
              <a:buNone/>
              <a:defRPr/>
            </a:lvl5pPr>
            <a:lvl6pPr lvl="5" algn="ctr">
              <a:lnSpc>
                <a:spcPct val="100000"/>
              </a:lnSpc>
              <a:spcBef>
                <a:spcPts val="400"/>
              </a:spcBef>
              <a:spcAft>
                <a:spcPts val="0"/>
              </a:spcAft>
              <a:buClr>
                <a:schemeClr val="dk1"/>
              </a:buClr>
              <a:buSzPts val="2000"/>
              <a:buFont typeface="Times New Roman"/>
              <a:buNone/>
              <a:defRPr/>
            </a:lvl6pPr>
            <a:lvl7pPr lvl="6" algn="ctr">
              <a:lnSpc>
                <a:spcPct val="100000"/>
              </a:lnSpc>
              <a:spcBef>
                <a:spcPts val="400"/>
              </a:spcBef>
              <a:spcAft>
                <a:spcPts val="0"/>
              </a:spcAft>
              <a:buClr>
                <a:schemeClr val="dk1"/>
              </a:buClr>
              <a:buSzPts val="2000"/>
              <a:buFont typeface="Times New Roman"/>
              <a:buNone/>
              <a:defRPr/>
            </a:lvl7pPr>
            <a:lvl8pPr lvl="7" algn="ctr">
              <a:lnSpc>
                <a:spcPct val="100000"/>
              </a:lnSpc>
              <a:spcBef>
                <a:spcPts val="400"/>
              </a:spcBef>
              <a:spcAft>
                <a:spcPts val="0"/>
              </a:spcAft>
              <a:buClr>
                <a:schemeClr val="dk1"/>
              </a:buClr>
              <a:buSzPts val="2000"/>
              <a:buFont typeface="Times New Roman"/>
              <a:buNone/>
              <a:defRPr/>
            </a:lvl8pPr>
            <a:lvl9pPr lvl="8" algn="ctr">
              <a:lnSpc>
                <a:spcPct val="100000"/>
              </a:lnSpc>
              <a:spcBef>
                <a:spcPts val="400"/>
              </a:spcBef>
              <a:spcAft>
                <a:spcPts val="0"/>
              </a:spcAft>
              <a:buClr>
                <a:schemeClr val="dk1"/>
              </a:buClr>
              <a:buSzPts val="2000"/>
              <a:buFont typeface="Times New Roman"/>
              <a:buNone/>
              <a:defRPr/>
            </a:lvl9pPr>
          </a:lstStyle>
          <a:p/>
        </p:txBody>
      </p:sp>
      <p:sp>
        <p:nvSpPr>
          <p:cNvPr id="18" name="Google Shape;18;p7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7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7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8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88"/>
          <p:cNvSpPr txBox="1"/>
          <p:nvPr>
            <p:ph idx="1" type="body"/>
          </p:nvPr>
        </p:nvSpPr>
        <p:spPr>
          <a:xfrm rot="5400000">
            <a:off x="2247900" y="-114300"/>
            <a:ext cx="4648200" cy="77724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8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8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8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89"/>
          <p:cNvSpPr txBox="1"/>
          <p:nvPr>
            <p:ph type="title"/>
          </p:nvPr>
        </p:nvSpPr>
        <p:spPr>
          <a:xfrm rot="5400000">
            <a:off x="4743450" y="2381250"/>
            <a:ext cx="5486400" cy="1943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0" name="Google Shape;80;p89"/>
          <p:cNvSpPr txBox="1"/>
          <p:nvPr>
            <p:ph idx="1" type="body"/>
          </p:nvPr>
        </p:nvSpPr>
        <p:spPr>
          <a:xfrm rot="5400000">
            <a:off x="781050" y="514350"/>
            <a:ext cx="5486400" cy="56769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SzPts val="1800"/>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89"/>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9"/>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8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8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 name="Google Shape;23;p8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SzPts val="2800"/>
              <a:buFont typeface="Noto Sans Symbols"/>
              <a:buChar char="❑"/>
              <a:defRPr/>
            </a:lvl1pPr>
            <a:lvl2pPr indent="-342900" lvl="1" marL="914400" algn="l">
              <a:lnSpc>
                <a:spcPct val="100000"/>
              </a:lnSpc>
              <a:spcBef>
                <a:spcPts val="360"/>
              </a:spcBef>
              <a:spcAft>
                <a:spcPts val="0"/>
              </a:spcAft>
              <a:buSzPts val="1800"/>
              <a:buChar char="⮚"/>
              <a:defRPr/>
            </a:lvl2pPr>
            <a:lvl3pPr indent="-342900" lvl="2" marL="1371600" algn="l">
              <a:lnSpc>
                <a:spcPct val="100000"/>
              </a:lnSpc>
              <a:spcBef>
                <a:spcPts val="36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80"/>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0"/>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8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p8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2000"/>
              <a:buNone/>
              <a:defRPr sz="2000"/>
            </a:lvl1pPr>
            <a:lvl2pPr indent="-228600" lvl="1" marL="914400" algn="l">
              <a:lnSpc>
                <a:spcPct val="100000"/>
              </a:lnSpc>
              <a:spcBef>
                <a:spcPts val="360"/>
              </a:spcBef>
              <a:spcAft>
                <a:spcPts val="0"/>
              </a:spcAft>
              <a:buSzPts val="1800"/>
              <a:buNone/>
              <a:defRPr sz="1800"/>
            </a:lvl2pPr>
            <a:lvl3pPr indent="-228600" lvl="2" marL="1371600" algn="l">
              <a:lnSpc>
                <a:spcPct val="100000"/>
              </a:lnSpc>
              <a:spcBef>
                <a:spcPts val="320"/>
              </a:spcBef>
              <a:spcAft>
                <a:spcPts val="0"/>
              </a:spcAft>
              <a:buSzPts val="1600"/>
              <a:buFont typeface="Calibri"/>
              <a:buNone/>
              <a:defRPr sz="1600"/>
            </a:lvl3pPr>
            <a:lvl4pPr indent="-228600" lvl="3" marL="1828800" algn="l">
              <a:lnSpc>
                <a:spcPct val="100000"/>
              </a:lnSpc>
              <a:spcBef>
                <a:spcPts val="280"/>
              </a:spcBef>
              <a:spcAft>
                <a:spcPts val="0"/>
              </a:spcAft>
              <a:buSzPts val="1400"/>
              <a:buFont typeface="Calibri"/>
              <a:buNone/>
              <a:defRPr sz="1400"/>
            </a:lvl4pPr>
            <a:lvl5pPr indent="-228600" lvl="4" marL="2286000" algn="l">
              <a:lnSpc>
                <a:spcPct val="100000"/>
              </a:lnSpc>
              <a:spcBef>
                <a:spcPts val="280"/>
              </a:spcBef>
              <a:spcAft>
                <a:spcPts val="0"/>
              </a:spcAft>
              <a:buSzPts val="1400"/>
              <a:buFont typeface="Calibri"/>
              <a:buNone/>
              <a:defRPr sz="1400"/>
            </a:lvl5pPr>
            <a:lvl6pPr indent="-228600" lvl="5" marL="2743200" algn="l">
              <a:lnSpc>
                <a:spcPct val="100000"/>
              </a:lnSpc>
              <a:spcBef>
                <a:spcPts val="280"/>
              </a:spcBef>
              <a:spcAft>
                <a:spcPts val="0"/>
              </a:spcAft>
              <a:buClr>
                <a:schemeClr val="dk1"/>
              </a:buClr>
              <a:buSzPts val="1400"/>
              <a:buFont typeface="Times New Roman"/>
              <a:buNone/>
              <a:defRPr sz="1400"/>
            </a:lvl6pPr>
            <a:lvl7pPr indent="-228600" lvl="6" marL="3200400" algn="l">
              <a:lnSpc>
                <a:spcPct val="100000"/>
              </a:lnSpc>
              <a:spcBef>
                <a:spcPts val="280"/>
              </a:spcBef>
              <a:spcAft>
                <a:spcPts val="0"/>
              </a:spcAft>
              <a:buClr>
                <a:schemeClr val="dk1"/>
              </a:buClr>
              <a:buSzPts val="1400"/>
              <a:buFont typeface="Times New Roman"/>
              <a:buNone/>
              <a:defRPr sz="1400"/>
            </a:lvl7pPr>
            <a:lvl8pPr indent="-228600" lvl="7" marL="3657600" algn="l">
              <a:lnSpc>
                <a:spcPct val="100000"/>
              </a:lnSpc>
              <a:spcBef>
                <a:spcPts val="280"/>
              </a:spcBef>
              <a:spcAft>
                <a:spcPts val="0"/>
              </a:spcAft>
              <a:buClr>
                <a:schemeClr val="dk1"/>
              </a:buClr>
              <a:buSzPts val="1400"/>
              <a:buFont typeface="Times New Roman"/>
              <a:buNone/>
              <a:defRPr sz="1400"/>
            </a:lvl8pPr>
            <a:lvl9pPr indent="-228600" lvl="8" marL="4114800" algn="l">
              <a:lnSpc>
                <a:spcPct val="100000"/>
              </a:lnSpc>
              <a:spcBef>
                <a:spcPts val="280"/>
              </a:spcBef>
              <a:spcAft>
                <a:spcPts val="0"/>
              </a:spcAft>
              <a:buClr>
                <a:schemeClr val="dk1"/>
              </a:buClr>
              <a:buSzPts val="1400"/>
              <a:buFont typeface="Times New Roman"/>
              <a:buNone/>
              <a:defRPr sz="1400"/>
            </a:lvl9pPr>
          </a:lstStyle>
          <a:p/>
        </p:txBody>
      </p:sp>
      <p:sp>
        <p:nvSpPr>
          <p:cNvPr id="30" name="Google Shape;30;p81"/>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81"/>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8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8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82"/>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82"/>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8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83"/>
          <p:cNvSpPr txBox="1"/>
          <p:nvPr>
            <p:ph idx="1" type="body"/>
          </p:nvPr>
        </p:nvSpPr>
        <p:spPr>
          <a:xfrm>
            <a:off x="685800" y="1371600"/>
            <a:ext cx="3810000" cy="47244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SzPts val="2800"/>
              <a:buChar char="●"/>
              <a:defRPr sz="2800"/>
            </a:lvl1pPr>
            <a:lvl2pPr indent="-381000" lvl="1" marL="914400" algn="l">
              <a:lnSpc>
                <a:spcPct val="100000"/>
              </a:lnSpc>
              <a:spcBef>
                <a:spcPts val="480"/>
              </a:spcBef>
              <a:spcAft>
                <a:spcPts val="0"/>
              </a:spcAft>
              <a:buSzPts val="2400"/>
              <a:buChar char="⮚"/>
              <a:defRPr sz="2400"/>
            </a:lvl2pPr>
            <a:lvl3pPr indent="-355600" lvl="2" marL="1371600" algn="l">
              <a:lnSpc>
                <a:spcPct val="100000"/>
              </a:lnSpc>
              <a:spcBef>
                <a:spcPts val="400"/>
              </a:spcBef>
              <a:spcAft>
                <a:spcPts val="0"/>
              </a:spcAft>
              <a:buSzPts val="2000"/>
              <a:buFont typeface="Calibri"/>
              <a:buChar char="•"/>
              <a:defRPr sz="2000"/>
            </a:lvl3pPr>
            <a:lvl4pPr indent="-342900" lvl="3" marL="1828800" algn="l">
              <a:lnSpc>
                <a:spcPct val="100000"/>
              </a:lnSpc>
              <a:spcBef>
                <a:spcPts val="360"/>
              </a:spcBef>
              <a:spcAft>
                <a:spcPts val="0"/>
              </a:spcAft>
              <a:buSzPts val="1800"/>
              <a:buFont typeface="Calibri"/>
              <a:buChar char="–"/>
              <a:defRPr sz="1800"/>
            </a:lvl4pPr>
            <a:lvl5pPr indent="-342900" lvl="4" marL="2286000" algn="l">
              <a:lnSpc>
                <a:spcPct val="100000"/>
              </a:lnSpc>
              <a:spcBef>
                <a:spcPts val="360"/>
              </a:spcBef>
              <a:spcAft>
                <a:spcPts val="0"/>
              </a:spcAft>
              <a:buSzPts val="1800"/>
              <a:buFont typeface="Calibri"/>
              <a:buChar char="»"/>
              <a:defRPr sz="1800"/>
            </a:lvl5pPr>
            <a:lvl6pPr indent="-342900" lvl="5" marL="2743200" algn="l">
              <a:lnSpc>
                <a:spcPct val="100000"/>
              </a:lnSpc>
              <a:spcBef>
                <a:spcPts val="360"/>
              </a:spcBef>
              <a:spcAft>
                <a:spcPts val="0"/>
              </a:spcAft>
              <a:buClr>
                <a:schemeClr val="dk1"/>
              </a:buClr>
              <a:buSzPts val="1800"/>
              <a:buFont typeface="Times New Roman"/>
              <a:buChar char="»"/>
              <a:defRPr sz="1800"/>
            </a:lvl6pPr>
            <a:lvl7pPr indent="-342900" lvl="6" marL="3200400" algn="l">
              <a:lnSpc>
                <a:spcPct val="100000"/>
              </a:lnSpc>
              <a:spcBef>
                <a:spcPts val="360"/>
              </a:spcBef>
              <a:spcAft>
                <a:spcPts val="0"/>
              </a:spcAft>
              <a:buClr>
                <a:schemeClr val="dk1"/>
              </a:buClr>
              <a:buSzPts val="1800"/>
              <a:buFont typeface="Times New Roman"/>
              <a:buChar char="»"/>
              <a:defRPr sz="1800"/>
            </a:lvl7pPr>
            <a:lvl8pPr indent="-342900" lvl="7" marL="3657600" algn="l">
              <a:lnSpc>
                <a:spcPct val="100000"/>
              </a:lnSpc>
              <a:spcBef>
                <a:spcPts val="360"/>
              </a:spcBef>
              <a:spcAft>
                <a:spcPts val="0"/>
              </a:spcAft>
              <a:buClr>
                <a:schemeClr val="dk1"/>
              </a:buClr>
              <a:buSzPts val="1800"/>
              <a:buFont typeface="Times New Roman"/>
              <a:buChar char="»"/>
              <a:defRPr sz="1800"/>
            </a:lvl8pPr>
            <a:lvl9pPr indent="-342900" lvl="8" marL="4114800" algn="l">
              <a:lnSpc>
                <a:spcPct val="100000"/>
              </a:lnSpc>
              <a:spcBef>
                <a:spcPts val="360"/>
              </a:spcBef>
              <a:spcAft>
                <a:spcPts val="0"/>
              </a:spcAft>
              <a:buClr>
                <a:schemeClr val="dk1"/>
              </a:buClr>
              <a:buSzPts val="1800"/>
              <a:buFont typeface="Times New Roman"/>
              <a:buChar char="»"/>
              <a:defRPr sz="1800"/>
            </a:lvl9pPr>
          </a:lstStyle>
          <a:p/>
        </p:txBody>
      </p:sp>
      <p:sp>
        <p:nvSpPr>
          <p:cNvPr id="41" name="Google Shape;41;p83"/>
          <p:cNvSpPr txBox="1"/>
          <p:nvPr>
            <p:ph idx="2" type="body"/>
          </p:nvPr>
        </p:nvSpPr>
        <p:spPr>
          <a:xfrm>
            <a:off x="4648200" y="1447800"/>
            <a:ext cx="3810000" cy="47244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SzPts val="2800"/>
              <a:buChar char="●"/>
              <a:defRPr sz="2800"/>
            </a:lvl1pPr>
            <a:lvl2pPr indent="-381000" lvl="1" marL="914400" algn="l">
              <a:lnSpc>
                <a:spcPct val="100000"/>
              </a:lnSpc>
              <a:spcBef>
                <a:spcPts val="480"/>
              </a:spcBef>
              <a:spcAft>
                <a:spcPts val="0"/>
              </a:spcAft>
              <a:buSzPts val="2400"/>
              <a:buChar char="⮚"/>
              <a:defRPr sz="2400"/>
            </a:lvl2pPr>
            <a:lvl3pPr indent="-355600" lvl="2" marL="1371600" algn="l">
              <a:lnSpc>
                <a:spcPct val="100000"/>
              </a:lnSpc>
              <a:spcBef>
                <a:spcPts val="400"/>
              </a:spcBef>
              <a:spcAft>
                <a:spcPts val="0"/>
              </a:spcAft>
              <a:buSzPts val="2000"/>
              <a:buFont typeface="Calibri"/>
              <a:buChar char="•"/>
              <a:defRPr sz="2000"/>
            </a:lvl3pPr>
            <a:lvl4pPr indent="-342900" lvl="3" marL="1828800" algn="l">
              <a:lnSpc>
                <a:spcPct val="100000"/>
              </a:lnSpc>
              <a:spcBef>
                <a:spcPts val="360"/>
              </a:spcBef>
              <a:spcAft>
                <a:spcPts val="0"/>
              </a:spcAft>
              <a:buSzPts val="1800"/>
              <a:buFont typeface="Calibri"/>
              <a:buChar char="–"/>
              <a:defRPr sz="1800"/>
            </a:lvl4pPr>
            <a:lvl5pPr indent="-342900" lvl="4" marL="2286000" algn="l">
              <a:lnSpc>
                <a:spcPct val="100000"/>
              </a:lnSpc>
              <a:spcBef>
                <a:spcPts val="360"/>
              </a:spcBef>
              <a:spcAft>
                <a:spcPts val="0"/>
              </a:spcAft>
              <a:buSzPts val="1800"/>
              <a:buFont typeface="Calibri"/>
              <a:buChar char="»"/>
              <a:defRPr sz="1800"/>
            </a:lvl5pPr>
            <a:lvl6pPr indent="-342900" lvl="5" marL="2743200" algn="l">
              <a:lnSpc>
                <a:spcPct val="100000"/>
              </a:lnSpc>
              <a:spcBef>
                <a:spcPts val="360"/>
              </a:spcBef>
              <a:spcAft>
                <a:spcPts val="0"/>
              </a:spcAft>
              <a:buClr>
                <a:schemeClr val="dk1"/>
              </a:buClr>
              <a:buSzPts val="1800"/>
              <a:buFont typeface="Times New Roman"/>
              <a:buChar char="»"/>
              <a:defRPr sz="1800"/>
            </a:lvl6pPr>
            <a:lvl7pPr indent="-342900" lvl="6" marL="3200400" algn="l">
              <a:lnSpc>
                <a:spcPct val="100000"/>
              </a:lnSpc>
              <a:spcBef>
                <a:spcPts val="360"/>
              </a:spcBef>
              <a:spcAft>
                <a:spcPts val="0"/>
              </a:spcAft>
              <a:buClr>
                <a:schemeClr val="dk1"/>
              </a:buClr>
              <a:buSzPts val="1800"/>
              <a:buFont typeface="Times New Roman"/>
              <a:buChar char="»"/>
              <a:defRPr sz="1800"/>
            </a:lvl7pPr>
            <a:lvl8pPr indent="-342900" lvl="7" marL="3657600" algn="l">
              <a:lnSpc>
                <a:spcPct val="100000"/>
              </a:lnSpc>
              <a:spcBef>
                <a:spcPts val="360"/>
              </a:spcBef>
              <a:spcAft>
                <a:spcPts val="0"/>
              </a:spcAft>
              <a:buClr>
                <a:schemeClr val="dk1"/>
              </a:buClr>
              <a:buSzPts val="1800"/>
              <a:buFont typeface="Times New Roman"/>
              <a:buChar char="»"/>
              <a:defRPr sz="1800"/>
            </a:lvl8pPr>
            <a:lvl9pPr indent="-342900" lvl="8" marL="4114800" algn="l">
              <a:lnSpc>
                <a:spcPct val="100000"/>
              </a:lnSpc>
              <a:spcBef>
                <a:spcPts val="360"/>
              </a:spcBef>
              <a:spcAft>
                <a:spcPts val="0"/>
              </a:spcAft>
              <a:buClr>
                <a:schemeClr val="dk1"/>
              </a:buClr>
              <a:buSzPts val="1800"/>
              <a:buFont typeface="Times New Roman"/>
              <a:buChar char="»"/>
              <a:defRPr sz="1800"/>
            </a:lvl9pPr>
          </a:lstStyle>
          <a:p/>
        </p:txBody>
      </p:sp>
      <p:sp>
        <p:nvSpPr>
          <p:cNvPr id="42" name="Google Shape;42;p83"/>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3"/>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8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7" name="Google Shape;47;p8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400"/>
              <a:buNone/>
              <a:defRPr b="1" sz="2400"/>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Font typeface="Calibri"/>
              <a:buNone/>
              <a:defRPr b="1" sz="1800"/>
            </a:lvl3pPr>
            <a:lvl4pPr indent="-228600" lvl="3" marL="1828800" algn="l">
              <a:lnSpc>
                <a:spcPct val="100000"/>
              </a:lnSpc>
              <a:spcBef>
                <a:spcPts val="320"/>
              </a:spcBef>
              <a:spcAft>
                <a:spcPts val="0"/>
              </a:spcAft>
              <a:buSzPts val="1600"/>
              <a:buFont typeface="Calibri"/>
              <a:buNone/>
              <a:defRPr b="1" sz="1600"/>
            </a:lvl4pPr>
            <a:lvl5pPr indent="-228600" lvl="4" marL="2286000" algn="l">
              <a:lnSpc>
                <a:spcPct val="100000"/>
              </a:lnSpc>
              <a:spcBef>
                <a:spcPts val="320"/>
              </a:spcBef>
              <a:spcAft>
                <a:spcPts val="0"/>
              </a:spcAft>
              <a:buSzPts val="1600"/>
              <a:buFont typeface="Calibri"/>
              <a:buNone/>
              <a:defRPr b="1" sz="1600"/>
            </a:lvl5pPr>
            <a:lvl6pPr indent="-228600" lvl="5" marL="2743200" algn="l">
              <a:lnSpc>
                <a:spcPct val="100000"/>
              </a:lnSpc>
              <a:spcBef>
                <a:spcPts val="320"/>
              </a:spcBef>
              <a:spcAft>
                <a:spcPts val="0"/>
              </a:spcAft>
              <a:buClr>
                <a:schemeClr val="dk1"/>
              </a:buClr>
              <a:buSzPts val="1600"/>
              <a:buFont typeface="Times New Roman"/>
              <a:buNone/>
              <a:defRPr b="1" sz="1600"/>
            </a:lvl6pPr>
            <a:lvl7pPr indent="-228600" lvl="6" marL="3200400" algn="l">
              <a:lnSpc>
                <a:spcPct val="100000"/>
              </a:lnSpc>
              <a:spcBef>
                <a:spcPts val="320"/>
              </a:spcBef>
              <a:spcAft>
                <a:spcPts val="0"/>
              </a:spcAft>
              <a:buClr>
                <a:schemeClr val="dk1"/>
              </a:buClr>
              <a:buSzPts val="1600"/>
              <a:buFont typeface="Times New Roman"/>
              <a:buNone/>
              <a:defRPr b="1" sz="1600"/>
            </a:lvl7pPr>
            <a:lvl8pPr indent="-228600" lvl="7" marL="3657600" algn="l">
              <a:lnSpc>
                <a:spcPct val="100000"/>
              </a:lnSpc>
              <a:spcBef>
                <a:spcPts val="320"/>
              </a:spcBef>
              <a:spcAft>
                <a:spcPts val="0"/>
              </a:spcAft>
              <a:buClr>
                <a:schemeClr val="dk1"/>
              </a:buClr>
              <a:buSzPts val="1600"/>
              <a:buFont typeface="Times New Roman"/>
              <a:buNone/>
              <a:defRPr b="1" sz="1600"/>
            </a:lvl8pPr>
            <a:lvl9pPr indent="-228600" lvl="8" marL="4114800" algn="l">
              <a:lnSpc>
                <a:spcPct val="100000"/>
              </a:lnSpc>
              <a:spcBef>
                <a:spcPts val="320"/>
              </a:spcBef>
              <a:spcAft>
                <a:spcPts val="0"/>
              </a:spcAft>
              <a:buClr>
                <a:schemeClr val="dk1"/>
              </a:buClr>
              <a:buSzPts val="1600"/>
              <a:buFont typeface="Times New Roman"/>
              <a:buNone/>
              <a:defRPr b="1" sz="1600"/>
            </a:lvl9pPr>
          </a:lstStyle>
          <a:p/>
        </p:txBody>
      </p:sp>
      <p:sp>
        <p:nvSpPr>
          <p:cNvPr id="48" name="Google Shape;48;p8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SzPts val="2400"/>
              <a:buChar char="●"/>
              <a:defRPr sz="24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SzPts val="1800"/>
              <a:buFont typeface="Calibri"/>
              <a:buChar char="•"/>
              <a:defRPr sz="1800"/>
            </a:lvl3pPr>
            <a:lvl4pPr indent="-330200" lvl="3" marL="1828800" algn="l">
              <a:lnSpc>
                <a:spcPct val="100000"/>
              </a:lnSpc>
              <a:spcBef>
                <a:spcPts val="320"/>
              </a:spcBef>
              <a:spcAft>
                <a:spcPts val="0"/>
              </a:spcAft>
              <a:buSzPts val="1600"/>
              <a:buFont typeface="Calibri"/>
              <a:buChar char="–"/>
              <a:defRPr sz="1600"/>
            </a:lvl4pPr>
            <a:lvl5pPr indent="-330200" lvl="4" marL="2286000" algn="l">
              <a:lnSpc>
                <a:spcPct val="100000"/>
              </a:lnSpc>
              <a:spcBef>
                <a:spcPts val="320"/>
              </a:spcBef>
              <a:spcAft>
                <a:spcPts val="0"/>
              </a:spcAft>
              <a:buSzPts val="1600"/>
              <a:buFont typeface="Calibri"/>
              <a:buChar char="»"/>
              <a:defRPr sz="1600"/>
            </a:lvl5pPr>
            <a:lvl6pPr indent="-330200" lvl="5" marL="2743200" algn="l">
              <a:lnSpc>
                <a:spcPct val="100000"/>
              </a:lnSpc>
              <a:spcBef>
                <a:spcPts val="320"/>
              </a:spcBef>
              <a:spcAft>
                <a:spcPts val="0"/>
              </a:spcAft>
              <a:buClr>
                <a:schemeClr val="dk1"/>
              </a:buClr>
              <a:buSzPts val="1600"/>
              <a:buFont typeface="Times New Roman"/>
              <a:buChar char="»"/>
              <a:defRPr sz="1600"/>
            </a:lvl6pPr>
            <a:lvl7pPr indent="-330200" lvl="6" marL="3200400" algn="l">
              <a:lnSpc>
                <a:spcPct val="100000"/>
              </a:lnSpc>
              <a:spcBef>
                <a:spcPts val="320"/>
              </a:spcBef>
              <a:spcAft>
                <a:spcPts val="0"/>
              </a:spcAft>
              <a:buClr>
                <a:schemeClr val="dk1"/>
              </a:buClr>
              <a:buSzPts val="1600"/>
              <a:buFont typeface="Times New Roman"/>
              <a:buChar char="»"/>
              <a:defRPr sz="1600"/>
            </a:lvl7pPr>
            <a:lvl8pPr indent="-330200" lvl="7" marL="3657600" algn="l">
              <a:lnSpc>
                <a:spcPct val="100000"/>
              </a:lnSpc>
              <a:spcBef>
                <a:spcPts val="320"/>
              </a:spcBef>
              <a:spcAft>
                <a:spcPts val="0"/>
              </a:spcAft>
              <a:buClr>
                <a:schemeClr val="dk1"/>
              </a:buClr>
              <a:buSzPts val="1600"/>
              <a:buFont typeface="Times New Roman"/>
              <a:buChar char="»"/>
              <a:defRPr sz="1600"/>
            </a:lvl8pPr>
            <a:lvl9pPr indent="-330200" lvl="8" marL="4114800" algn="l">
              <a:lnSpc>
                <a:spcPct val="100000"/>
              </a:lnSpc>
              <a:spcBef>
                <a:spcPts val="320"/>
              </a:spcBef>
              <a:spcAft>
                <a:spcPts val="0"/>
              </a:spcAft>
              <a:buClr>
                <a:schemeClr val="dk1"/>
              </a:buClr>
              <a:buSzPts val="1600"/>
              <a:buFont typeface="Times New Roman"/>
              <a:buChar char="»"/>
              <a:defRPr sz="1600"/>
            </a:lvl9pPr>
          </a:lstStyle>
          <a:p/>
        </p:txBody>
      </p:sp>
      <p:sp>
        <p:nvSpPr>
          <p:cNvPr id="49" name="Google Shape;49;p8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2400"/>
              <a:buNone/>
              <a:defRPr b="1" sz="2400"/>
            </a:lvl1pPr>
            <a:lvl2pPr indent="-228600" lvl="1" marL="914400" algn="l">
              <a:lnSpc>
                <a:spcPct val="100000"/>
              </a:lnSpc>
              <a:spcBef>
                <a:spcPts val="400"/>
              </a:spcBef>
              <a:spcAft>
                <a:spcPts val="0"/>
              </a:spcAft>
              <a:buSzPts val="2000"/>
              <a:buNone/>
              <a:defRPr b="1" sz="2000"/>
            </a:lvl2pPr>
            <a:lvl3pPr indent="-228600" lvl="2" marL="1371600" algn="l">
              <a:lnSpc>
                <a:spcPct val="100000"/>
              </a:lnSpc>
              <a:spcBef>
                <a:spcPts val="360"/>
              </a:spcBef>
              <a:spcAft>
                <a:spcPts val="0"/>
              </a:spcAft>
              <a:buSzPts val="1800"/>
              <a:buFont typeface="Calibri"/>
              <a:buNone/>
              <a:defRPr b="1" sz="1800"/>
            </a:lvl3pPr>
            <a:lvl4pPr indent="-228600" lvl="3" marL="1828800" algn="l">
              <a:lnSpc>
                <a:spcPct val="100000"/>
              </a:lnSpc>
              <a:spcBef>
                <a:spcPts val="320"/>
              </a:spcBef>
              <a:spcAft>
                <a:spcPts val="0"/>
              </a:spcAft>
              <a:buSzPts val="1600"/>
              <a:buFont typeface="Calibri"/>
              <a:buNone/>
              <a:defRPr b="1" sz="1600"/>
            </a:lvl4pPr>
            <a:lvl5pPr indent="-228600" lvl="4" marL="2286000" algn="l">
              <a:lnSpc>
                <a:spcPct val="100000"/>
              </a:lnSpc>
              <a:spcBef>
                <a:spcPts val="320"/>
              </a:spcBef>
              <a:spcAft>
                <a:spcPts val="0"/>
              </a:spcAft>
              <a:buSzPts val="1600"/>
              <a:buFont typeface="Calibri"/>
              <a:buNone/>
              <a:defRPr b="1" sz="1600"/>
            </a:lvl5pPr>
            <a:lvl6pPr indent="-228600" lvl="5" marL="2743200" algn="l">
              <a:lnSpc>
                <a:spcPct val="100000"/>
              </a:lnSpc>
              <a:spcBef>
                <a:spcPts val="320"/>
              </a:spcBef>
              <a:spcAft>
                <a:spcPts val="0"/>
              </a:spcAft>
              <a:buClr>
                <a:schemeClr val="dk1"/>
              </a:buClr>
              <a:buSzPts val="1600"/>
              <a:buFont typeface="Times New Roman"/>
              <a:buNone/>
              <a:defRPr b="1" sz="1600"/>
            </a:lvl6pPr>
            <a:lvl7pPr indent="-228600" lvl="6" marL="3200400" algn="l">
              <a:lnSpc>
                <a:spcPct val="100000"/>
              </a:lnSpc>
              <a:spcBef>
                <a:spcPts val="320"/>
              </a:spcBef>
              <a:spcAft>
                <a:spcPts val="0"/>
              </a:spcAft>
              <a:buClr>
                <a:schemeClr val="dk1"/>
              </a:buClr>
              <a:buSzPts val="1600"/>
              <a:buFont typeface="Times New Roman"/>
              <a:buNone/>
              <a:defRPr b="1" sz="1600"/>
            </a:lvl7pPr>
            <a:lvl8pPr indent="-228600" lvl="7" marL="3657600" algn="l">
              <a:lnSpc>
                <a:spcPct val="100000"/>
              </a:lnSpc>
              <a:spcBef>
                <a:spcPts val="320"/>
              </a:spcBef>
              <a:spcAft>
                <a:spcPts val="0"/>
              </a:spcAft>
              <a:buClr>
                <a:schemeClr val="dk1"/>
              </a:buClr>
              <a:buSzPts val="1600"/>
              <a:buFont typeface="Times New Roman"/>
              <a:buNone/>
              <a:defRPr b="1" sz="1600"/>
            </a:lvl8pPr>
            <a:lvl9pPr indent="-228600" lvl="8" marL="4114800" algn="l">
              <a:lnSpc>
                <a:spcPct val="100000"/>
              </a:lnSpc>
              <a:spcBef>
                <a:spcPts val="320"/>
              </a:spcBef>
              <a:spcAft>
                <a:spcPts val="0"/>
              </a:spcAft>
              <a:buClr>
                <a:schemeClr val="dk1"/>
              </a:buClr>
              <a:buSzPts val="1600"/>
              <a:buFont typeface="Times New Roman"/>
              <a:buNone/>
              <a:defRPr b="1" sz="1600"/>
            </a:lvl9pPr>
          </a:lstStyle>
          <a:p/>
        </p:txBody>
      </p:sp>
      <p:sp>
        <p:nvSpPr>
          <p:cNvPr id="50" name="Google Shape;50;p8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SzPts val="2400"/>
              <a:buChar char="●"/>
              <a:defRPr sz="2400"/>
            </a:lvl1pPr>
            <a:lvl2pPr indent="-355600" lvl="1" marL="914400" algn="l">
              <a:lnSpc>
                <a:spcPct val="100000"/>
              </a:lnSpc>
              <a:spcBef>
                <a:spcPts val="400"/>
              </a:spcBef>
              <a:spcAft>
                <a:spcPts val="0"/>
              </a:spcAft>
              <a:buSzPts val="2000"/>
              <a:buChar char="⮚"/>
              <a:defRPr sz="2000"/>
            </a:lvl2pPr>
            <a:lvl3pPr indent="-342900" lvl="2" marL="1371600" algn="l">
              <a:lnSpc>
                <a:spcPct val="100000"/>
              </a:lnSpc>
              <a:spcBef>
                <a:spcPts val="360"/>
              </a:spcBef>
              <a:spcAft>
                <a:spcPts val="0"/>
              </a:spcAft>
              <a:buSzPts val="1800"/>
              <a:buFont typeface="Calibri"/>
              <a:buChar char="•"/>
              <a:defRPr sz="1800"/>
            </a:lvl3pPr>
            <a:lvl4pPr indent="-330200" lvl="3" marL="1828800" algn="l">
              <a:lnSpc>
                <a:spcPct val="100000"/>
              </a:lnSpc>
              <a:spcBef>
                <a:spcPts val="320"/>
              </a:spcBef>
              <a:spcAft>
                <a:spcPts val="0"/>
              </a:spcAft>
              <a:buSzPts val="1600"/>
              <a:buFont typeface="Calibri"/>
              <a:buChar char="–"/>
              <a:defRPr sz="1600"/>
            </a:lvl4pPr>
            <a:lvl5pPr indent="-330200" lvl="4" marL="2286000" algn="l">
              <a:lnSpc>
                <a:spcPct val="100000"/>
              </a:lnSpc>
              <a:spcBef>
                <a:spcPts val="320"/>
              </a:spcBef>
              <a:spcAft>
                <a:spcPts val="0"/>
              </a:spcAft>
              <a:buSzPts val="1600"/>
              <a:buFont typeface="Calibri"/>
              <a:buChar char="»"/>
              <a:defRPr sz="1600"/>
            </a:lvl5pPr>
            <a:lvl6pPr indent="-330200" lvl="5" marL="2743200" algn="l">
              <a:lnSpc>
                <a:spcPct val="100000"/>
              </a:lnSpc>
              <a:spcBef>
                <a:spcPts val="320"/>
              </a:spcBef>
              <a:spcAft>
                <a:spcPts val="0"/>
              </a:spcAft>
              <a:buClr>
                <a:schemeClr val="dk1"/>
              </a:buClr>
              <a:buSzPts val="1600"/>
              <a:buFont typeface="Times New Roman"/>
              <a:buChar char="»"/>
              <a:defRPr sz="1600"/>
            </a:lvl6pPr>
            <a:lvl7pPr indent="-330200" lvl="6" marL="3200400" algn="l">
              <a:lnSpc>
                <a:spcPct val="100000"/>
              </a:lnSpc>
              <a:spcBef>
                <a:spcPts val="320"/>
              </a:spcBef>
              <a:spcAft>
                <a:spcPts val="0"/>
              </a:spcAft>
              <a:buClr>
                <a:schemeClr val="dk1"/>
              </a:buClr>
              <a:buSzPts val="1600"/>
              <a:buFont typeface="Times New Roman"/>
              <a:buChar char="»"/>
              <a:defRPr sz="1600"/>
            </a:lvl7pPr>
            <a:lvl8pPr indent="-330200" lvl="7" marL="3657600" algn="l">
              <a:lnSpc>
                <a:spcPct val="100000"/>
              </a:lnSpc>
              <a:spcBef>
                <a:spcPts val="320"/>
              </a:spcBef>
              <a:spcAft>
                <a:spcPts val="0"/>
              </a:spcAft>
              <a:buClr>
                <a:schemeClr val="dk1"/>
              </a:buClr>
              <a:buSzPts val="1600"/>
              <a:buFont typeface="Times New Roman"/>
              <a:buChar char="»"/>
              <a:defRPr sz="1600"/>
            </a:lvl8pPr>
            <a:lvl9pPr indent="-330200" lvl="8" marL="4114800" algn="l">
              <a:lnSpc>
                <a:spcPct val="100000"/>
              </a:lnSpc>
              <a:spcBef>
                <a:spcPts val="320"/>
              </a:spcBef>
              <a:spcAft>
                <a:spcPts val="0"/>
              </a:spcAft>
              <a:buClr>
                <a:schemeClr val="dk1"/>
              </a:buClr>
              <a:buSzPts val="1600"/>
              <a:buFont typeface="Times New Roman"/>
              <a:buChar char="»"/>
              <a:defRPr sz="1600"/>
            </a:lvl9pPr>
          </a:lstStyle>
          <a:p/>
        </p:txBody>
      </p:sp>
      <p:sp>
        <p:nvSpPr>
          <p:cNvPr id="51" name="Google Shape;51;p84"/>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4"/>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5"/>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5"/>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86"/>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86"/>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SzPts val="3200"/>
              <a:buChar char="●"/>
              <a:defRPr sz="3200"/>
            </a:lvl1pPr>
            <a:lvl2pPr indent="-406400" lvl="1" marL="914400" algn="l">
              <a:lnSpc>
                <a:spcPct val="100000"/>
              </a:lnSpc>
              <a:spcBef>
                <a:spcPts val="560"/>
              </a:spcBef>
              <a:spcAft>
                <a:spcPts val="0"/>
              </a:spcAft>
              <a:buSzPts val="2800"/>
              <a:buChar char="⮚"/>
              <a:defRPr sz="2800"/>
            </a:lvl2pPr>
            <a:lvl3pPr indent="-381000" lvl="2" marL="1371600" algn="l">
              <a:lnSpc>
                <a:spcPct val="100000"/>
              </a:lnSpc>
              <a:spcBef>
                <a:spcPts val="480"/>
              </a:spcBef>
              <a:spcAft>
                <a:spcPts val="0"/>
              </a:spcAft>
              <a:buSzPts val="2400"/>
              <a:buFont typeface="Calibri"/>
              <a:buChar char="•"/>
              <a:defRPr sz="2400"/>
            </a:lvl3pPr>
            <a:lvl4pPr indent="-355600" lvl="3" marL="1828800" algn="l">
              <a:lnSpc>
                <a:spcPct val="100000"/>
              </a:lnSpc>
              <a:spcBef>
                <a:spcPts val="400"/>
              </a:spcBef>
              <a:spcAft>
                <a:spcPts val="0"/>
              </a:spcAft>
              <a:buSzPts val="2000"/>
              <a:buFont typeface="Calibri"/>
              <a:buChar char="–"/>
              <a:defRPr sz="2000"/>
            </a:lvl4pPr>
            <a:lvl5pPr indent="-355600" lvl="4" marL="2286000" algn="l">
              <a:lnSpc>
                <a:spcPct val="100000"/>
              </a:lnSpc>
              <a:spcBef>
                <a:spcPts val="400"/>
              </a:spcBef>
              <a:spcAft>
                <a:spcPts val="0"/>
              </a:spcAft>
              <a:buSzPts val="2000"/>
              <a:buFont typeface="Calibri"/>
              <a:buChar char="»"/>
              <a:defRPr sz="2000"/>
            </a:lvl5pPr>
            <a:lvl6pPr indent="-355600" lvl="5" marL="2743200" algn="l">
              <a:lnSpc>
                <a:spcPct val="100000"/>
              </a:lnSpc>
              <a:spcBef>
                <a:spcPts val="400"/>
              </a:spcBef>
              <a:spcAft>
                <a:spcPts val="0"/>
              </a:spcAft>
              <a:buClr>
                <a:schemeClr val="dk1"/>
              </a:buClr>
              <a:buSzPts val="2000"/>
              <a:buFont typeface="Times New Roman"/>
              <a:buChar char="»"/>
              <a:defRPr sz="2000"/>
            </a:lvl6pPr>
            <a:lvl7pPr indent="-355600" lvl="6" marL="3200400" algn="l">
              <a:lnSpc>
                <a:spcPct val="100000"/>
              </a:lnSpc>
              <a:spcBef>
                <a:spcPts val="400"/>
              </a:spcBef>
              <a:spcAft>
                <a:spcPts val="0"/>
              </a:spcAft>
              <a:buClr>
                <a:schemeClr val="dk1"/>
              </a:buClr>
              <a:buSzPts val="2000"/>
              <a:buFont typeface="Times New Roman"/>
              <a:buChar char="»"/>
              <a:defRPr sz="2000"/>
            </a:lvl7pPr>
            <a:lvl8pPr indent="-355600" lvl="7" marL="3657600" algn="l">
              <a:lnSpc>
                <a:spcPct val="100000"/>
              </a:lnSpc>
              <a:spcBef>
                <a:spcPts val="400"/>
              </a:spcBef>
              <a:spcAft>
                <a:spcPts val="0"/>
              </a:spcAft>
              <a:buClr>
                <a:schemeClr val="dk1"/>
              </a:buClr>
              <a:buSzPts val="2000"/>
              <a:buFont typeface="Times New Roman"/>
              <a:buChar char="»"/>
              <a:defRPr sz="2000"/>
            </a:lvl8pPr>
            <a:lvl9pPr indent="-355600" lvl="8" marL="4114800" algn="l">
              <a:lnSpc>
                <a:spcPct val="100000"/>
              </a:lnSpc>
              <a:spcBef>
                <a:spcPts val="400"/>
              </a:spcBef>
              <a:spcAft>
                <a:spcPts val="0"/>
              </a:spcAft>
              <a:buClr>
                <a:schemeClr val="dk1"/>
              </a:buClr>
              <a:buSzPts val="2000"/>
              <a:buFont typeface="Times New Roman"/>
              <a:buChar char="»"/>
              <a:defRPr sz="2000"/>
            </a:lvl9pPr>
          </a:lstStyle>
          <a:p/>
        </p:txBody>
      </p:sp>
      <p:sp>
        <p:nvSpPr>
          <p:cNvPr id="61" name="Google Shape;61;p86"/>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Font typeface="Calibri"/>
              <a:buNone/>
              <a:defRPr sz="1000"/>
            </a:lvl3pPr>
            <a:lvl4pPr indent="-228600" lvl="3" marL="1828800" algn="l">
              <a:lnSpc>
                <a:spcPct val="100000"/>
              </a:lnSpc>
              <a:spcBef>
                <a:spcPts val="180"/>
              </a:spcBef>
              <a:spcAft>
                <a:spcPts val="0"/>
              </a:spcAft>
              <a:buSzPts val="900"/>
              <a:buFont typeface="Calibri"/>
              <a:buNone/>
              <a:defRPr sz="900"/>
            </a:lvl4pPr>
            <a:lvl5pPr indent="-228600" lvl="4" marL="2286000" algn="l">
              <a:lnSpc>
                <a:spcPct val="100000"/>
              </a:lnSpc>
              <a:spcBef>
                <a:spcPts val="180"/>
              </a:spcBef>
              <a:spcAft>
                <a:spcPts val="0"/>
              </a:spcAft>
              <a:buSzPts val="900"/>
              <a:buFont typeface="Calibri"/>
              <a:buNone/>
              <a:defRPr sz="900"/>
            </a:lvl5pPr>
            <a:lvl6pPr indent="-228600" lvl="5" marL="2743200" algn="l">
              <a:lnSpc>
                <a:spcPct val="100000"/>
              </a:lnSpc>
              <a:spcBef>
                <a:spcPts val="180"/>
              </a:spcBef>
              <a:spcAft>
                <a:spcPts val="0"/>
              </a:spcAft>
              <a:buClr>
                <a:schemeClr val="dk1"/>
              </a:buClr>
              <a:buSzPts val="900"/>
              <a:buFont typeface="Times New Roman"/>
              <a:buNone/>
              <a:defRPr sz="900"/>
            </a:lvl6pPr>
            <a:lvl7pPr indent="-228600" lvl="6" marL="3200400" algn="l">
              <a:lnSpc>
                <a:spcPct val="100000"/>
              </a:lnSpc>
              <a:spcBef>
                <a:spcPts val="180"/>
              </a:spcBef>
              <a:spcAft>
                <a:spcPts val="0"/>
              </a:spcAft>
              <a:buClr>
                <a:schemeClr val="dk1"/>
              </a:buClr>
              <a:buSzPts val="900"/>
              <a:buFont typeface="Times New Roman"/>
              <a:buNone/>
              <a:defRPr sz="900"/>
            </a:lvl7pPr>
            <a:lvl8pPr indent="-228600" lvl="7" marL="3657600" algn="l">
              <a:lnSpc>
                <a:spcPct val="100000"/>
              </a:lnSpc>
              <a:spcBef>
                <a:spcPts val="180"/>
              </a:spcBef>
              <a:spcAft>
                <a:spcPts val="0"/>
              </a:spcAft>
              <a:buClr>
                <a:schemeClr val="dk1"/>
              </a:buClr>
              <a:buSzPts val="900"/>
              <a:buFont typeface="Times New Roman"/>
              <a:buNone/>
              <a:defRPr sz="900"/>
            </a:lvl8pPr>
            <a:lvl9pPr indent="-228600" lvl="8" marL="4114800" algn="l">
              <a:lnSpc>
                <a:spcPct val="100000"/>
              </a:lnSpc>
              <a:spcBef>
                <a:spcPts val="180"/>
              </a:spcBef>
              <a:spcAft>
                <a:spcPts val="0"/>
              </a:spcAft>
              <a:buClr>
                <a:schemeClr val="dk1"/>
              </a:buClr>
              <a:buSzPts val="900"/>
              <a:buFont typeface="Times New Roman"/>
              <a:buNone/>
              <a:defRPr sz="900"/>
            </a:lvl9pPr>
          </a:lstStyle>
          <a:p/>
        </p:txBody>
      </p:sp>
      <p:sp>
        <p:nvSpPr>
          <p:cNvPr id="62" name="Google Shape;62;p86"/>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6"/>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8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87"/>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87"/>
          <p:cNvSpPr/>
          <p:nvPr>
            <p:ph idx="2" type="pic"/>
          </p:nvPr>
        </p:nvSpPr>
        <p:spPr>
          <a:xfrm>
            <a:off x="1792288" y="612775"/>
            <a:ext cx="5486400" cy="4114800"/>
          </a:xfrm>
          <a:prstGeom prst="rect">
            <a:avLst/>
          </a:prstGeom>
          <a:noFill/>
          <a:ln>
            <a:noFill/>
          </a:ln>
        </p:spPr>
      </p:sp>
      <p:sp>
        <p:nvSpPr>
          <p:cNvPr id="68" name="Google Shape;68;p87"/>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1400"/>
              <a:buNone/>
              <a:defRPr sz="1400"/>
            </a:lvl1pPr>
            <a:lvl2pPr indent="-228600" lvl="1" marL="914400" algn="l">
              <a:lnSpc>
                <a:spcPct val="100000"/>
              </a:lnSpc>
              <a:spcBef>
                <a:spcPts val="240"/>
              </a:spcBef>
              <a:spcAft>
                <a:spcPts val="0"/>
              </a:spcAft>
              <a:buSzPts val="1200"/>
              <a:buNone/>
              <a:defRPr sz="1200"/>
            </a:lvl2pPr>
            <a:lvl3pPr indent="-228600" lvl="2" marL="1371600" algn="l">
              <a:lnSpc>
                <a:spcPct val="100000"/>
              </a:lnSpc>
              <a:spcBef>
                <a:spcPts val="200"/>
              </a:spcBef>
              <a:spcAft>
                <a:spcPts val="0"/>
              </a:spcAft>
              <a:buSzPts val="1000"/>
              <a:buFont typeface="Calibri"/>
              <a:buNone/>
              <a:defRPr sz="1000"/>
            </a:lvl3pPr>
            <a:lvl4pPr indent="-228600" lvl="3" marL="1828800" algn="l">
              <a:lnSpc>
                <a:spcPct val="100000"/>
              </a:lnSpc>
              <a:spcBef>
                <a:spcPts val="180"/>
              </a:spcBef>
              <a:spcAft>
                <a:spcPts val="0"/>
              </a:spcAft>
              <a:buSzPts val="900"/>
              <a:buFont typeface="Calibri"/>
              <a:buNone/>
              <a:defRPr sz="900"/>
            </a:lvl4pPr>
            <a:lvl5pPr indent="-228600" lvl="4" marL="2286000" algn="l">
              <a:lnSpc>
                <a:spcPct val="100000"/>
              </a:lnSpc>
              <a:spcBef>
                <a:spcPts val="180"/>
              </a:spcBef>
              <a:spcAft>
                <a:spcPts val="0"/>
              </a:spcAft>
              <a:buSzPts val="900"/>
              <a:buFont typeface="Calibri"/>
              <a:buNone/>
              <a:defRPr sz="900"/>
            </a:lvl5pPr>
            <a:lvl6pPr indent="-228600" lvl="5" marL="2743200" algn="l">
              <a:lnSpc>
                <a:spcPct val="100000"/>
              </a:lnSpc>
              <a:spcBef>
                <a:spcPts val="180"/>
              </a:spcBef>
              <a:spcAft>
                <a:spcPts val="0"/>
              </a:spcAft>
              <a:buClr>
                <a:schemeClr val="dk1"/>
              </a:buClr>
              <a:buSzPts val="900"/>
              <a:buFont typeface="Times New Roman"/>
              <a:buNone/>
              <a:defRPr sz="900"/>
            </a:lvl6pPr>
            <a:lvl7pPr indent="-228600" lvl="6" marL="3200400" algn="l">
              <a:lnSpc>
                <a:spcPct val="100000"/>
              </a:lnSpc>
              <a:spcBef>
                <a:spcPts val="180"/>
              </a:spcBef>
              <a:spcAft>
                <a:spcPts val="0"/>
              </a:spcAft>
              <a:buClr>
                <a:schemeClr val="dk1"/>
              </a:buClr>
              <a:buSzPts val="900"/>
              <a:buFont typeface="Times New Roman"/>
              <a:buNone/>
              <a:defRPr sz="900"/>
            </a:lvl7pPr>
            <a:lvl8pPr indent="-228600" lvl="7" marL="3657600" algn="l">
              <a:lnSpc>
                <a:spcPct val="100000"/>
              </a:lnSpc>
              <a:spcBef>
                <a:spcPts val="180"/>
              </a:spcBef>
              <a:spcAft>
                <a:spcPts val="0"/>
              </a:spcAft>
              <a:buClr>
                <a:schemeClr val="dk1"/>
              </a:buClr>
              <a:buSzPts val="900"/>
              <a:buFont typeface="Times New Roman"/>
              <a:buNone/>
              <a:defRPr sz="900"/>
            </a:lvl8pPr>
            <a:lvl9pPr indent="-228600" lvl="8" marL="4114800" algn="l">
              <a:lnSpc>
                <a:spcPct val="100000"/>
              </a:lnSpc>
              <a:spcBef>
                <a:spcPts val="180"/>
              </a:spcBef>
              <a:spcAft>
                <a:spcPts val="0"/>
              </a:spcAft>
              <a:buClr>
                <a:schemeClr val="dk1"/>
              </a:buClr>
              <a:buSzPts val="900"/>
              <a:buFont typeface="Times New Roman"/>
              <a:buNone/>
              <a:defRPr sz="900"/>
            </a:lvl9pPr>
          </a:lstStyle>
          <a:p/>
        </p:txBody>
      </p:sp>
      <p:sp>
        <p:nvSpPr>
          <p:cNvPr id="69" name="Google Shape;69;p87"/>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87"/>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8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3600" u="none" cap="none" strike="noStrike">
                <a:solidFill>
                  <a:srgbClr val="0000FF"/>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Times New Roman"/>
                <a:ea typeface="Times New Roman"/>
                <a:cs typeface="Times New Roman"/>
                <a:sym typeface="Times New Roman"/>
              </a:defRPr>
            </a:lvl2pPr>
            <a:lvl3pPr lvl="2"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Times New Roman"/>
                <a:ea typeface="Times New Roman"/>
                <a:cs typeface="Times New Roman"/>
                <a:sym typeface="Times New Roman"/>
              </a:defRPr>
            </a:lvl3pPr>
            <a:lvl4pPr lvl="3"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Times New Roman"/>
                <a:ea typeface="Times New Roman"/>
                <a:cs typeface="Times New Roman"/>
                <a:sym typeface="Times New Roman"/>
              </a:defRPr>
            </a:lvl4pPr>
            <a:lvl5pPr lvl="4"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Times New Roman"/>
                <a:ea typeface="Times New Roman"/>
                <a:cs typeface="Times New Roman"/>
                <a:sym typeface="Times New Roman"/>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2"/>
                </a:solidFill>
                <a:latin typeface="Tahoma"/>
                <a:ea typeface="Tahoma"/>
                <a:cs typeface="Tahoma"/>
                <a:sym typeface="Tahoma"/>
              </a:defRPr>
            </a:lvl9pPr>
          </a:lstStyle>
          <a:p/>
        </p:txBody>
      </p:sp>
      <p:sp>
        <p:nvSpPr>
          <p:cNvPr id="11" name="Google Shape;11;p7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560"/>
              </a:spcBef>
              <a:spcAft>
                <a:spcPts val="0"/>
              </a:spcAft>
              <a:buClr>
                <a:schemeClr val="dk2"/>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100000"/>
              </a:lnSpc>
              <a:spcBef>
                <a:spcPts val="480"/>
              </a:spcBef>
              <a:spcAft>
                <a:spcPts val="0"/>
              </a:spcAft>
              <a:buClr>
                <a:schemeClr val="dk2"/>
              </a:buClr>
              <a:buSzPts val="2400"/>
              <a:buFont typeface="Noto Sans Symbols"/>
              <a:buChar char="⮚"/>
              <a:defRPr b="0" i="0" sz="2400" u="none" cap="none" strike="noStrike">
                <a:solidFill>
                  <a:schemeClr val="dk1"/>
                </a:solidFill>
                <a:latin typeface="Calibri"/>
                <a:ea typeface="Calibri"/>
                <a:cs typeface="Calibri"/>
                <a:sym typeface="Calibri"/>
              </a:defRPr>
            </a:lvl2pPr>
            <a:lvl3pPr indent="-368300" lvl="2" marL="1371600" marR="0" rtl="0" algn="l">
              <a:lnSpc>
                <a:spcPct val="100000"/>
              </a:lnSpc>
              <a:spcBef>
                <a:spcPts val="440"/>
              </a:spcBef>
              <a:spcAft>
                <a:spcPts val="0"/>
              </a:spcAft>
              <a:buClr>
                <a:schemeClr val="dk2"/>
              </a:buClr>
              <a:buSzPts val="2200"/>
              <a:buFont typeface="Calibri"/>
              <a:buChar char="•"/>
              <a:defRPr b="0" i="0" sz="22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2"/>
              </a:buClr>
              <a:buSzPts val="2000"/>
              <a:buFont typeface="Calibri"/>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lnSpc>
                <a:spcPct val="100000"/>
              </a:lnSpc>
              <a:spcBef>
                <a:spcPts val="400"/>
              </a:spcBef>
              <a:spcAft>
                <a:spcPts val="0"/>
              </a:spcAft>
              <a:buClr>
                <a:schemeClr val="dk1"/>
              </a:buClr>
              <a:buSzPts val="2000"/>
              <a:buFont typeface="Times New Roman"/>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78"/>
          <p:cNvSpPr txBox="1"/>
          <p:nvPr>
            <p:ph idx="10" type="dt"/>
          </p:nvPr>
        </p:nvSpPr>
        <p:spPr>
          <a:xfrm>
            <a:off x="685800" y="6248400"/>
            <a:ext cx="19050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13" name="Google Shape;13;p78"/>
          <p:cNvSpPr txBox="1"/>
          <p:nvPr>
            <p:ph idx="11" type="ftr"/>
          </p:nvPr>
        </p:nvSpPr>
        <p:spPr>
          <a:xfrm>
            <a:off x="3124200" y="6248400"/>
            <a:ext cx="2895600" cy="4572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Tahoma"/>
                <a:ea typeface="Tahoma"/>
                <a:cs typeface="Tahoma"/>
                <a:sym typeface="Tahoma"/>
              </a:defRPr>
            </a:lvl9pPr>
          </a:lstStyle>
          <a:p/>
        </p:txBody>
      </p:sp>
      <p:sp>
        <p:nvSpPr>
          <p:cNvPr id="14" name="Google Shape;14;p7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mmds.org/" TargetMode="External"/><Relationship Id="rId4" Type="http://schemas.openxmlformats.org/officeDocument/2006/relationships/hyperlink" Target="http://www.mmds.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8.png"/><Relationship Id="rId5" Type="http://schemas.openxmlformats.org/officeDocument/2006/relationships/image" Target="../media/image26.png"/><Relationship Id="rId6"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9.gif"/><Relationship Id="rId4" Type="http://schemas.openxmlformats.org/officeDocument/2006/relationships/image" Target="../media/image48.png"/><Relationship Id="rId5"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61.png"/><Relationship Id="rId5"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57.png"/><Relationship Id="rId9" Type="http://schemas.openxmlformats.org/officeDocument/2006/relationships/image" Target="../media/image65.png"/><Relationship Id="rId5" Type="http://schemas.openxmlformats.org/officeDocument/2006/relationships/image" Target="../media/image58.png"/><Relationship Id="rId6" Type="http://schemas.openxmlformats.org/officeDocument/2006/relationships/image" Target="../media/image54.png"/><Relationship Id="rId7" Type="http://schemas.openxmlformats.org/officeDocument/2006/relationships/image" Target="../media/image60.png"/><Relationship Id="rId8"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0.png"/><Relationship Id="rId4" Type="http://schemas.openxmlformats.org/officeDocument/2006/relationships/image" Target="../media/image45.png"/><Relationship Id="rId5" Type="http://schemas.openxmlformats.org/officeDocument/2006/relationships/image" Target="../media/image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64.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73.pn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73.png"/><Relationship Id="rId4" Type="http://schemas.openxmlformats.org/officeDocument/2006/relationships/image" Target="../media/image68.png"/><Relationship Id="rId5"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609600" y="1469995"/>
            <a:ext cx="7772400" cy="1470025"/>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Mining Social-Network Graphs</a:t>
            </a:r>
            <a:br>
              <a:rPr lang="en-US"/>
            </a:br>
            <a:br>
              <a:rPr lang="en-US"/>
            </a:br>
            <a:r>
              <a:rPr lang="en-US"/>
              <a:t>Analysis of Large Graphs:</a:t>
            </a:r>
            <a:br>
              <a:rPr lang="en-US"/>
            </a:br>
            <a:r>
              <a:rPr lang="en-US"/>
              <a:t>Community Detection</a:t>
            </a:r>
            <a:endParaRPr/>
          </a:p>
        </p:txBody>
      </p:sp>
      <p:sp>
        <p:nvSpPr>
          <p:cNvPr id="90" name="Google Shape;90;p1"/>
          <p:cNvSpPr txBox="1"/>
          <p:nvPr/>
        </p:nvSpPr>
        <p:spPr>
          <a:xfrm>
            <a:off x="1143000" y="5486400"/>
            <a:ext cx="67056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chemeClr val="dk1"/>
                </a:solidFill>
                <a:latin typeface="Arial"/>
                <a:ea typeface="Arial"/>
                <a:cs typeface="Arial"/>
                <a:sym typeface="Arial"/>
              </a:rPr>
              <a:t>Note to other teachers and users of these slides:</a:t>
            </a:r>
            <a:r>
              <a:rPr b="0" i="0" lang="en-US" sz="1200" u="none" cap="none" strike="noStrike">
                <a:solidFill>
                  <a:schemeClr val="dk1"/>
                </a:solidFill>
                <a:latin typeface="Arial"/>
                <a:ea typeface="Arial"/>
                <a:cs typeface="Arial"/>
                <a:sym typeface="Arial"/>
              </a:rPr>
              <a:t> We would be delighted if you found this our material useful in giving your own lectures. Feel free to use these slides verbatim, or to modify them to fit your own needs. If you make use of a significant portion of these slides in your own lecture, please include this message, or a link to our web site: </a:t>
            </a:r>
            <a:r>
              <a:rPr b="0" i="0" lang="en-US" sz="1200" u="sng" cap="none" strike="noStrike">
                <a:solidFill>
                  <a:schemeClr val="dk1"/>
                </a:solidFill>
                <a:latin typeface="Arial"/>
                <a:ea typeface="Arial"/>
                <a:cs typeface="Arial"/>
                <a:sym typeface="Arial"/>
                <a:hlinkClick r:id="rId3">
                  <a:extLst>
                    <a:ext uri="{A12FA001-AC4F-418D-AE19-62706E023703}">
                      <ahyp:hlinkClr val="tx"/>
                    </a:ext>
                  </a:extLst>
                </a:hlinkClick>
              </a:rPr>
              <a:t>http://www.mmds.org</a:t>
            </a:r>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1" name="Google Shape;91;p1"/>
          <p:cNvSpPr txBox="1"/>
          <p:nvPr/>
        </p:nvSpPr>
        <p:spPr>
          <a:xfrm>
            <a:off x="2260046" y="3941455"/>
            <a:ext cx="4674154" cy="144655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Professor Wei-Min Shen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chemeClr val="dk1"/>
                </a:solidFill>
                <a:latin typeface="Times New Roman"/>
                <a:ea typeface="Times New Roman"/>
                <a:cs typeface="Times New Roman"/>
                <a:sym typeface="Times New Roman"/>
              </a:rPr>
              <a:t>University of Southern California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t/>
            </a:r>
            <a:endParaRPr b="0" i="0" sz="1200" u="none" cap="none" strike="noStrike">
              <a:solidFill>
                <a:schemeClr val="dk1"/>
              </a:solidFill>
              <a:latin typeface="Tahoma"/>
              <a:ea typeface="Tahoma"/>
              <a:cs typeface="Tahoma"/>
              <a:sym typeface="Tahoma"/>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Tahoma"/>
                <a:ea typeface="Tahoma"/>
                <a:cs typeface="Tahoma"/>
                <a:sym typeface="Tahoma"/>
              </a:rPr>
              <a:t>Thanks for source slides and material to: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Tahoma"/>
                <a:ea typeface="Tahoma"/>
                <a:cs typeface="Tahoma"/>
                <a:sym typeface="Tahoma"/>
              </a:rPr>
              <a:t>J. Leskovec, A. Rajaraman, J. Ullman: Mining of Massive Datasets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200"/>
              <a:buFont typeface="Arial"/>
              <a:buNone/>
            </a:pPr>
            <a:r>
              <a:rPr b="0" i="0" lang="en-US" sz="1200" u="sng" cap="none" strike="noStrike">
                <a:solidFill>
                  <a:schemeClr val="dk1"/>
                </a:solidFill>
                <a:latin typeface="Arial"/>
                <a:ea typeface="Arial"/>
                <a:cs typeface="Arial"/>
                <a:sym typeface="Arial"/>
                <a:hlinkClick r:id="rId4">
                  <a:extLst>
                    <a:ext uri="{A12FA001-AC4F-418D-AE19-62706E023703}">
                      <ahyp:hlinkClr val="tx"/>
                    </a:ext>
                  </a:extLst>
                </a:hlinkClick>
              </a:rPr>
              <a:t>http://www.mmds.org</a:t>
            </a:r>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The Russian Bridge</a:t>
            </a:r>
            <a:endParaRPr/>
          </a:p>
        </p:txBody>
      </p:sp>
      <p:pic>
        <p:nvPicPr>
          <p:cNvPr id="201" name="Google Shape;201;p10"/>
          <p:cNvPicPr preferRelativeResize="0"/>
          <p:nvPr>
            <p:ph idx="1" type="body"/>
          </p:nvPr>
        </p:nvPicPr>
        <p:blipFill rotWithShape="1">
          <a:blip r:embed="rId3">
            <a:alphaModFix/>
          </a:blip>
          <a:srcRect b="0" l="0" r="0" t="0"/>
          <a:stretch/>
        </p:blipFill>
        <p:spPr>
          <a:xfrm>
            <a:off x="685800" y="1482797"/>
            <a:ext cx="7620000" cy="5405683"/>
          </a:xfrm>
          <a:prstGeom prst="rect">
            <a:avLst/>
          </a:prstGeom>
          <a:noFill/>
          <a:ln>
            <a:noFill/>
          </a:ln>
        </p:spPr>
      </p:pic>
      <p:sp>
        <p:nvSpPr>
          <p:cNvPr id="202" name="Google Shape;202;p1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Betweenness Example</a:t>
            </a:r>
            <a:endParaRPr/>
          </a:p>
        </p:txBody>
      </p:sp>
      <p:sp>
        <p:nvSpPr>
          <p:cNvPr id="208" name="Google Shape;208;p1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3.tiff" id="209" name="Google Shape;209;p11"/>
          <p:cNvPicPr preferRelativeResize="0"/>
          <p:nvPr/>
        </p:nvPicPr>
        <p:blipFill rotWithShape="1">
          <a:blip r:embed="rId3">
            <a:alphaModFix/>
          </a:blip>
          <a:srcRect b="0" l="0" r="0" t="0"/>
          <a:stretch/>
        </p:blipFill>
        <p:spPr>
          <a:xfrm>
            <a:off x="0" y="1600200"/>
            <a:ext cx="9144000" cy="2967578"/>
          </a:xfrm>
          <a:prstGeom prst="rect">
            <a:avLst/>
          </a:prstGeom>
          <a:noFill/>
          <a:ln>
            <a:noFill/>
          </a:ln>
        </p:spPr>
      </p:pic>
      <p:sp>
        <p:nvSpPr>
          <p:cNvPr id="210" name="Google Shape;210;p11"/>
          <p:cNvSpPr txBox="1"/>
          <p:nvPr/>
        </p:nvSpPr>
        <p:spPr>
          <a:xfrm>
            <a:off x="914400" y="4648200"/>
            <a:ext cx="8153400" cy="2123658"/>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Expect that edge (B,D) has highest betweenness</a:t>
            </a:r>
            <a:endParaRPr b="0" i="0" sz="2200" u="none" cap="none" strike="noStrike">
              <a:solidFill>
                <a:schemeClr val="dk1"/>
              </a:solidFill>
              <a:latin typeface="Tahoma"/>
              <a:ea typeface="Tahoma"/>
              <a:cs typeface="Tahoma"/>
              <a:sym typeface="Tahoma"/>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(B,D) is on every shortest path from {A,B,C} to {D,E,F,G}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Betweenness of (B,D) = 3x4 = 12</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(D,F) is on every shortest path from {A,B,C,D} to {F}</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Tahoma"/>
                <a:ea typeface="Tahoma"/>
                <a:cs typeface="Tahoma"/>
                <a:sym typeface="Tahoma"/>
              </a:rPr>
              <a:t>Betweenness of (D,F) = 4x1 = 4</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200"/>
              <a:buFont typeface="Arial"/>
              <a:buChar char="•"/>
            </a:pPr>
            <a:r>
              <a:rPr b="1" i="0" lang="en-US" sz="2200" u="none" cap="none" strike="noStrike">
                <a:solidFill>
                  <a:schemeClr val="dk1"/>
                </a:solidFill>
                <a:latin typeface="Tahoma"/>
                <a:ea typeface="Tahoma"/>
                <a:cs typeface="Tahoma"/>
                <a:sym typeface="Tahoma"/>
              </a:rPr>
              <a:t>Natural communities: {A,B,C} and {D,E,F,G}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2"/>
          <p:cNvSpPr txBox="1"/>
          <p:nvPr>
            <p:ph type="title"/>
          </p:nvPr>
        </p:nvSpPr>
        <p:spPr>
          <a:xfrm>
            <a:off x="749808" y="914400"/>
            <a:ext cx="8241792" cy="16367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NEED TO RESOLVE 2 QUESTIONS</a:t>
            </a:r>
            <a:endParaRPr/>
          </a:p>
        </p:txBody>
      </p:sp>
      <p:sp>
        <p:nvSpPr>
          <p:cNvPr id="217" name="Google Shape;217;p12"/>
          <p:cNvSpPr txBox="1"/>
          <p:nvPr>
            <p:ph idx="1" type="body"/>
          </p:nvPr>
        </p:nvSpPr>
        <p:spPr>
          <a:xfrm>
            <a:off x="740664" y="2743200"/>
            <a:ext cx="8022336" cy="3733800"/>
          </a:xfrm>
          <a:prstGeom prst="rect">
            <a:avLst/>
          </a:prstGeom>
          <a:noFill/>
          <a:ln>
            <a:noFill/>
          </a:ln>
        </p:spPr>
        <p:txBody>
          <a:bodyPr anchorCtr="0" anchor="t" bIns="45700" lIns="91425" spcFirstLastPara="1" rIns="91425" wrap="square" tIns="45700">
            <a:noAutofit/>
          </a:bodyPr>
          <a:lstStyle/>
          <a:p>
            <a:pPr indent="-742950" lvl="0" marL="742950" rtl="0" algn="l">
              <a:lnSpc>
                <a:spcPct val="100000"/>
              </a:lnSpc>
              <a:spcBef>
                <a:spcPts val="0"/>
              </a:spcBef>
              <a:spcAft>
                <a:spcPts val="0"/>
              </a:spcAft>
              <a:buSzPts val="2800"/>
              <a:buFont typeface="Tahoma"/>
              <a:buAutoNum type="arabicPeriod"/>
            </a:pPr>
            <a:r>
              <a:rPr b="1" lang="en-US" sz="2800">
                <a:solidFill>
                  <a:srgbClr val="FF0000"/>
                </a:solidFill>
              </a:rPr>
              <a:t>How to compute betweenness?</a:t>
            </a:r>
            <a:endParaRPr/>
          </a:p>
          <a:p>
            <a:pPr indent="-742950" lvl="0" marL="742950" rtl="0" algn="l">
              <a:lnSpc>
                <a:spcPct val="100000"/>
              </a:lnSpc>
              <a:spcBef>
                <a:spcPts val="560"/>
              </a:spcBef>
              <a:spcAft>
                <a:spcPts val="0"/>
              </a:spcAft>
              <a:buSzPts val="2800"/>
              <a:buFont typeface="Tahoma"/>
              <a:buAutoNum type="arabicPeriod"/>
            </a:pPr>
            <a:r>
              <a:rPr b="1" lang="en-US" sz="2800"/>
              <a:t>How to select the number of clusters?</a:t>
            </a:r>
            <a:endParaRPr/>
          </a:p>
        </p:txBody>
      </p:sp>
      <p:sp>
        <p:nvSpPr>
          <p:cNvPr id="218" name="Google Shape;218;p1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219" name="Google Shape;219;p12"/>
          <p:cNvPicPr preferRelativeResize="0"/>
          <p:nvPr/>
        </p:nvPicPr>
        <p:blipFill rotWithShape="1">
          <a:blip r:embed="rId3">
            <a:alphaModFix/>
          </a:blip>
          <a:srcRect b="0" l="0" r="0" t="0"/>
          <a:stretch/>
        </p:blipFill>
        <p:spPr>
          <a:xfrm>
            <a:off x="4206567" y="4016415"/>
            <a:ext cx="3820064" cy="2014561"/>
          </a:xfrm>
          <a:prstGeom prst="rect">
            <a:avLst/>
          </a:prstGeom>
          <a:noFill/>
          <a:ln>
            <a:noFill/>
          </a:ln>
        </p:spPr>
      </p:pic>
      <p:sp>
        <p:nvSpPr>
          <p:cNvPr id="220" name="Google Shape;220;p12"/>
          <p:cNvSpPr txBox="1"/>
          <p:nvPr/>
        </p:nvSpPr>
        <p:spPr>
          <a:xfrm>
            <a:off x="2374900" y="3937000"/>
            <a:ext cx="1847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The Girvan-Newman Algorithm</a:t>
            </a:r>
            <a:endParaRPr/>
          </a:p>
        </p:txBody>
      </p:sp>
      <p:sp>
        <p:nvSpPr>
          <p:cNvPr id="227" name="Google Shape;227;p13"/>
          <p:cNvSpPr txBox="1"/>
          <p:nvPr>
            <p:ph idx="1" type="body"/>
          </p:nvPr>
        </p:nvSpPr>
        <p:spPr>
          <a:xfrm>
            <a:off x="457200" y="1295400"/>
            <a:ext cx="8001000" cy="5410200"/>
          </a:xfrm>
          <a:prstGeom prst="rect">
            <a:avLst/>
          </a:prstGeom>
          <a:noFill/>
          <a:ln>
            <a:noFill/>
          </a:ln>
        </p:spPr>
        <p:txBody>
          <a:bodyPr anchorCtr="0" anchor="t" bIns="45700" lIns="91425" spcFirstLastPara="1" rIns="91425" wrap="square" tIns="45700">
            <a:normAutofit fontScale="85000" lnSpcReduction="20000"/>
          </a:bodyPr>
          <a:lstStyle/>
          <a:p>
            <a:pPr indent="-342900" lvl="0" marL="342900" rtl="0" algn="l">
              <a:lnSpc>
                <a:spcPct val="100000"/>
              </a:lnSpc>
              <a:spcBef>
                <a:spcPts val="0"/>
              </a:spcBef>
              <a:spcAft>
                <a:spcPts val="0"/>
              </a:spcAft>
              <a:buSzPct val="100000"/>
              <a:buFont typeface="Noto Sans Symbols"/>
              <a:buChar char="❑"/>
            </a:pPr>
            <a:r>
              <a:rPr lang="en-US"/>
              <a:t>Want to </a:t>
            </a:r>
            <a:r>
              <a:rPr b="1" lang="en-US">
                <a:solidFill>
                  <a:srgbClr val="008000"/>
                </a:solidFill>
              </a:rPr>
              <a:t>discover communities using divisive hierarchical clustering </a:t>
            </a:r>
            <a:endParaRPr/>
          </a:p>
          <a:p>
            <a:pPr indent="-285750" lvl="1" marL="742950" rtl="0" algn="l">
              <a:lnSpc>
                <a:spcPct val="100000"/>
              </a:lnSpc>
              <a:spcBef>
                <a:spcPts val="372"/>
              </a:spcBef>
              <a:spcAft>
                <a:spcPts val="0"/>
              </a:spcAft>
              <a:buSzPct val="100000"/>
              <a:buChar char="⮚"/>
            </a:pPr>
            <a:r>
              <a:rPr lang="en-US"/>
              <a:t>Start with one cluster (the social network) and recursively split it</a:t>
            </a:r>
            <a:endParaRPr/>
          </a:p>
          <a:p>
            <a:pPr indent="-221805" lvl="1" marL="742950" rtl="0" algn="l">
              <a:lnSpc>
                <a:spcPct val="100000"/>
              </a:lnSpc>
              <a:spcBef>
                <a:spcPts val="201"/>
              </a:spcBef>
              <a:spcAft>
                <a:spcPts val="0"/>
              </a:spcAft>
              <a:buSzPct val="100000"/>
              <a:buNone/>
            </a:pPr>
            <a:r>
              <a:t/>
            </a:r>
            <a:endParaRPr b="1" sz="1300">
              <a:solidFill>
                <a:srgbClr val="008000"/>
              </a:solidFill>
            </a:endParaRPr>
          </a:p>
          <a:p>
            <a:pPr indent="-342900" lvl="0" marL="342900" rtl="0" algn="l">
              <a:lnSpc>
                <a:spcPct val="100000"/>
              </a:lnSpc>
              <a:spcBef>
                <a:spcPts val="434"/>
              </a:spcBef>
              <a:spcAft>
                <a:spcPts val="0"/>
              </a:spcAft>
              <a:buSzPct val="100000"/>
              <a:buFont typeface="Noto Sans Symbols"/>
              <a:buChar char="❑"/>
            </a:pPr>
            <a:r>
              <a:rPr b="1" lang="en-US">
                <a:solidFill>
                  <a:srgbClr val="008000"/>
                </a:solidFill>
              </a:rPr>
              <a:t>Will do this </a:t>
            </a:r>
            <a:r>
              <a:rPr lang="en-US"/>
              <a:t>based on the notion of edge </a:t>
            </a:r>
            <a:r>
              <a:rPr b="1" lang="en-US">
                <a:solidFill>
                  <a:srgbClr val="D60093"/>
                </a:solidFill>
              </a:rPr>
              <a:t>betweenness</a:t>
            </a:r>
            <a:r>
              <a:rPr lang="en-US">
                <a:solidFill>
                  <a:srgbClr val="D60093"/>
                </a:solidFill>
              </a:rPr>
              <a:t>:</a:t>
            </a:r>
            <a:endParaRPr/>
          </a:p>
          <a:p>
            <a:pPr indent="-285750" lvl="1" marL="742950" rtl="0" algn="l">
              <a:lnSpc>
                <a:spcPct val="100000"/>
              </a:lnSpc>
              <a:spcBef>
                <a:spcPts val="372"/>
              </a:spcBef>
              <a:spcAft>
                <a:spcPts val="0"/>
              </a:spcAft>
              <a:buSzPct val="100000"/>
              <a:buNone/>
            </a:pPr>
            <a:r>
              <a:rPr lang="en-US">
                <a:solidFill>
                  <a:schemeClr val="accent2"/>
                </a:solidFill>
              </a:rPr>
              <a:t>	</a:t>
            </a:r>
            <a:r>
              <a:rPr b="1" lang="en-US"/>
              <a:t>Number of shortest paths passing through the edge</a:t>
            </a:r>
            <a:endParaRPr/>
          </a:p>
          <a:p>
            <a:pPr indent="-285750" lvl="1" marL="742950" rtl="0" algn="l">
              <a:lnSpc>
                <a:spcPct val="100000"/>
              </a:lnSpc>
              <a:spcBef>
                <a:spcPts val="186"/>
              </a:spcBef>
              <a:spcAft>
                <a:spcPts val="0"/>
              </a:spcAft>
              <a:buSzPct val="100000"/>
              <a:buNone/>
            </a:pPr>
            <a:r>
              <a:t/>
            </a:r>
            <a:endParaRPr b="1" sz="1200"/>
          </a:p>
          <a:p>
            <a:pPr indent="-342900" lvl="0" marL="342900" rtl="0" algn="l">
              <a:lnSpc>
                <a:spcPct val="100000"/>
              </a:lnSpc>
              <a:spcBef>
                <a:spcPts val="434"/>
              </a:spcBef>
              <a:spcAft>
                <a:spcPts val="0"/>
              </a:spcAft>
              <a:buSzPct val="100000"/>
              <a:buFont typeface="Noto Sans Symbols"/>
              <a:buChar char="❑"/>
            </a:pPr>
            <a:r>
              <a:rPr b="1" lang="en-US">
                <a:solidFill>
                  <a:srgbClr val="D60093"/>
                </a:solidFill>
              </a:rPr>
              <a:t>Girvan-Newman Algorithm:</a:t>
            </a:r>
            <a:endParaRPr/>
          </a:p>
          <a:p>
            <a:pPr indent="-285750" lvl="1" marL="742950" rtl="0" algn="l">
              <a:lnSpc>
                <a:spcPct val="100000"/>
              </a:lnSpc>
              <a:spcBef>
                <a:spcPts val="372"/>
              </a:spcBef>
              <a:spcAft>
                <a:spcPts val="0"/>
              </a:spcAft>
              <a:buSzPct val="100000"/>
              <a:buChar char="⮚"/>
            </a:pPr>
            <a:r>
              <a:rPr lang="en-US"/>
              <a:t>Visits each node X once</a:t>
            </a:r>
            <a:endParaRPr/>
          </a:p>
          <a:p>
            <a:pPr indent="-285750" lvl="1" marL="742950" rtl="0" algn="l">
              <a:lnSpc>
                <a:spcPct val="100000"/>
              </a:lnSpc>
              <a:spcBef>
                <a:spcPts val="372"/>
              </a:spcBef>
              <a:spcAft>
                <a:spcPts val="0"/>
              </a:spcAft>
              <a:buSzPct val="100000"/>
              <a:buChar char="⮚"/>
            </a:pPr>
            <a:r>
              <a:rPr lang="en-US"/>
              <a:t>Computes the number of shortest paths from X to </a:t>
            </a:r>
            <a:r>
              <a:rPr lang="en-US">
                <a:solidFill>
                  <a:srgbClr val="FF0000"/>
                </a:solidFill>
              </a:rPr>
              <a:t>each of the other nodes</a:t>
            </a:r>
            <a:r>
              <a:rPr lang="en-US"/>
              <a:t> that go through each of the edges</a:t>
            </a:r>
            <a:endParaRPr/>
          </a:p>
          <a:p>
            <a:pPr indent="-226694" lvl="1" marL="742950" rtl="0" algn="l">
              <a:lnSpc>
                <a:spcPct val="100000"/>
              </a:lnSpc>
              <a:spcBef>
                <a:spcPts val="186"/>
              </a:spcBef>
              <a:spcAft>
                <a:spcPts val="0"/>
              </a:spcAft>
              <a:buSzPct val="100000"/>
              <a:buNone/>
            </a:pPr>
            <a:r>
              <a:t/>
            </a:r>
            <a:endParaRPr sz="1200"/>
          </a:p>
          <a:p>
            <a:pPr indent="-342900" lvl="0" marL="342900" rtl="0" algn="l">
              <a:lnSpc>
                <a:spcPct val="100000"/>
              </a:lnSpc>
              <a:spcBef>
                <a:spcPts val="434"/>
              </a:spcBef>
              <a:spcAft>
                <a:spcPts val="0"/>
              </a:spcAft>
              <a:buSzPct val="100000"/>
              <a:buFont typeface="Noto Sans Symbols"/>
              <a:buChar char="❑"/>
            </a:pPr>
            <a:r>
              <a:rPr b="1" lang="en-US">
                <a:solidFill>
                  <a:srgbClr val="008000"/>
                </a:solidFill>
              </a:rPr>
              <a:t>Repeat:</a:t>
            </a:r>
            <a:endParaRPr/>
          </a:p>
          <a:p>
            <a:pPr indent="-285750" lvl="1" marL="742950" rtl="0" algn="l">
              <a:lnSpc>
                <a:spcPct val="100000"/>
              </a:lnSpc>
              <a:spcBef>
                <a:spcPts val="372"/>
              </a:spcBef>
              <a:spcAft>
                <a:spcPts val="0"/>
              </a:spcAft>
              <a:buSzPct val="100000"/>
              <a:buChar char="⮚"/>
            </a:pPr>
            <a:r>
              <a:rPr lang="en-US"/>
              <a:t>Calculate betweenness of edges</a:t>
            </a:r>
            <a:endParaRPr/>
          </a:p>
          <a:p>
            <a:pPr indent="-457200" lvl="2" marL="1371600" rtl="0" algn="l">
              <a:lnSpc>
                <a:spcPct val="100000"/>
              </a:lnSpc>
              <a:spcBef>
                <a:spcPts val="341"/>
              </a:spcBef>
              <a:spcAft>
                <a:spcPts val="0"/>
              </a:spcAft>
              <a:buSzPct val="100000"/>
              <a:buFont typeface="Tahoma"/>
              <a:buAutoNum type="arabicPeriod"/>
            </a:pPr>
            <a:r>
              <a:rPr lang="en-US"/>
              <a:t>Thresholding to remove high betweeness edges, or</a:t>
            </a:r>
            <a:endParaRPr/>
          </a:p>
          <a:p>
            <a:pPr indent="-457200" lvl="2" marL="1371600" rtl="0" algn="l">
              <a:lnSpc>
                <a:spcPct val="100000"/>
              </a:lnSpc>
              <a:spcBef>
                <a:spcPts val="341"/>
              </a:spcBef>
              <a:spcAft>
                <a:spcPts val="0"/>
              </a:spcAft>
              <a:buSzPct val="100000"/>
              <a:buFont typeface="Tahoma"/>
              <a:buAutoNum type="arabicPeriod"/>
            </a:pPr>
            <a:r>
              <a:rPr lang="en-US"/>
              <a:t>Remove edges with highest betweenness: </a:t>
            </a:r>
            <a:r>
              <a:rPr b="1" lang="en-US"/>
              <a:t>between</a:t>
            </a:r>
            <a:r>
              <a:rPr lang="en-US"/>
              <a:t> communities</a:t>
            </a:r>
            <a:endParaRPr/>
          </a:p>
          <a:p>
            <a:pPr indent="-221805" lvl="1" marL="742950" rtl="0" algn="l">
              <a:lnSpc>
                <a:spcPct val="100000"/>
              </a:lnSpc>
              <a:spcBef>
                <a:spcPts val="201"/>
              </a:spcBef>
              <a:spcAft>
                <a:spcPts val="0"/>
              </a:spcAft>
              <a:buSzPct val="100000"/>
              <a:buNone/>
            </a:pPr>
            <a:r>
              <a:t/>
            </a:r>
            <a:endParaRPr sz="1300"/>
          </a:p>
          <a:p>
            <a:pPr indent="-342900" lvl="0" marL="342900" rtl="0" algn="l">
              <a:lnSpc>
                <a:spcPct val="100000"/>
              </a:lnSpc>
              <a:spcBef>
                <a:spcPts val="434"/>
              </a:spcBef>
              <a:spcAft>
                <a:spcPts val="0"/>
              </a:spcAft>
              <a:buSzPct val="100000"/>
              <a:buFont typeface="Noto Sans Symbols"/>
              <a:buChar char="❑"/>
            </a:pPr>
            <a:r>
              <a:rPr b="1" lang="en-US">
                <a:solidFill>
                  <a:srgbClr val="FF0066"/>
                </a:solidFill>
              </a:rPr>
              <a:t>Connected components are communities</a:t>
            </a:r>
            <a:endParaRPr/>
          </a:p>
          <a:p>
            <a:pPr indent="-342900" lvl="0" marL="342900" rtl="0" algn="l">
              <a:lnSpc>
                <a:spcPct val="100000"/>
              </a:lnSpc>
              <a:spcBef>
                <a:spcPts val="434"/>
              </a:spcBef>
              <a:spcAft>
                <a:spcPts val="0"/>
              </a:spcAft>
              <a:buSzPct val="100000"/>
              <a:buFont typeface="Noto Sans Symbols"/>
              <a:buChar char="❑"/>
            </a:pPr>
            <a:r>
              <a:rPr lang="en-US">
                <a:solidFill>
                  <a:srgbClr val="0000FF"/>
                </a:solidFill>
              </a:rPr>
              <a:t>Gives a hierarchical decomposition of the network</a:t>
            </a:r>
            <a:endParaRPr/>
          </a:p>
          <a:p>
            <a:pPr indent="-205105" lvl="0" marL="342900" rtl="0" algn="l">
              <a:lnSpc>
                <a:spcPct val="100000"/>
              </a:lnSpc>
              <a:spcBef>
                <a:spcPts val="434"/>
              </a:spcBef>
              <a:spcAft>
                <a:spcPts val="0"/>
              </a:spcAft>
              <a:buSzPct val="100000"/>
              <a:buFont typeface="Noto Sans Symbols"/>
              <a:buNone/>
            </a:pPr>
            <a:r>
              <a:t/>
            </a:r>
            <a:endParaRPr b="1">
              <a:solidFill>
                <a:schemeClr val="accent4"/>
              </a:solidFill>
            </a:endParaRPr>
          </a:p>
        </p:txBody>
      </p:sp>
      <p:sp>
        <p:nvSpPr>
          <p:cNvPr id="228" name="Google Shape;228;p1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229" name="Google Shape;229;p13"/>
          <p:cNvSpPr txBox="1"/>
          <p:nvPr/>
        </p:nvSpPr>
        <p:spPr>
          <a:xfrm>
            <a:off x="7277828" y="0"/>
            <a:ext cx="1866217"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[Girvan-Newman ‘02]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4"/>
          <p:cNvSpPr txBox="1"/>
          <p:nvPr>
            <p:ph type="title"/>
          </p:nvPr>
        </p:nvSpPr>
        <p:spPr>
          <a:xfrm>
            <a:off x="685800" y="1524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(1)</a:t>
            </a:r>
            <a:endParaRPr/>
          </a:p>
        </p:txBody>
      </p:sp>
      <p:sp>
        <p:nvSpPr>
          <p:cNvPr id="235" name="Google Shape;235;p14"/>
          <p:cNvSpPr txBox="1"/>
          <p:nvPr>
            <p:ph idx="1" type="body"/>
          </p:nvPr>
        </p:nvSpPr>
        <p:spPr>
          <a:xfrm>
            <a:off x="685800" y="12192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Visit each node X once and </a:t>
            </a:r>
            <a:r>
              <a:rPr b="1" lang="en-US" sz="2400">
                <a:solidFill>
                  <a:srgbClr val="008000"/>
                </a:solidFill>
              </a:rPr>
              <a:t>compute the number of shortest paths from X to each of the other nodes that go through each of the edges</a:t>
            </a:r>
            <a:endParaRPr/>
          </a:p>
          <a:p>
            <a:pPr indent="-279400" lvl="0" marL="342900" rtl="0" algn="l">
              <a:lnSpc>
                <a:spcPct val="100000"/>
              </a:lnSpc>
              <a:spcBef>
                <a:spcPts val="200"/>
              </a:spcBef>
              <a:spcAft>
                <a:spcPts val="0"/>
              </a:spcAft>
              <a:buSzPts val="1000"/>
              <a:buFont typeface="Noto Sans Symbols"/>
              <a:buNone/>
            </a:pPr>
            <a:r>
              <a:t/>
            </a:r>
            <a:endParaRPr b="1" sz="1000">
              <a:solidFill>
                <a:srgbClr val="008000"/>
              </a:solidFill>
            </a:endParaRPr>
          </a:p>
          <a:p>
            <a:pPr indent="-342900" lvl="0" marL="342900" rtl="0" algn="l">
              <a:lnSpc>
                <a:spcPct val="100000"/>
              </a:lnSpc>
              <a:spcBef>
                <a:spcPts val="480"/>
              </a:spcBef>
              <a:spcAft>
                <a:spcPts val="0"/>
              </a:spcAft>
              <a:buSzPts val="2400"/>
              <a:buFont typeface="Noto Sans Symbols"/>
              <a:buChar char="❑"/>
            </a:pPr>
            <a:r>
              <a:rPr b="1" lang="en-US" sz="2400">
                <a:solidFill>
                  <a:srgbClr val="FF0066"/>
                </a:solidFill>
              </a:rPr>
              <a:t>1) Perform a breadth-first search (BFS) of the graph, starting at node X</a:t>
            </a:r>
            <a:endParaRPr/>
          </a:p>
          <a:p>
            <a:pPr indent="-285750" lvl="1" marL="742950" rtl="0" algn="l">
              <a:lnSpc>
                <a:spcPct val="100000"/>
              </a:lnSpc>
              <a:spcBef>
                <a:spcPts val="400"/>
              </a:spcBef>
              <a:spcAft>
                <a:spcPts val="0"/>
              </a:spcAft>
              <a:buSzPts val="2000"/>
              <a:buChar char="⮚"/>
            </a:pPr>
            <a:r>
              <a:rPr lang="en-US" sz="2000"/>
              <a:t>The depth level of each node in BFS is length of the shortest path from X to that node</a:t>
            </a:r>
            <a:endParaRPr/>
          </a:p>
          <a:p>
            <a:pPr indent="-285750" lvl="1" marL="742950" rtl="0" algn="l">
              <a:lnSpc>
                <a:spcPct val="100000"/>
              </a:lnSpc>
              <a:spcBef>
                <a:spcPts val="400"/>
              </a:spcBef>
              <a:spcAft>
                <a:spcPts val="0"/>
              </a:spcAft>
              <a:buSzPts val="2000"/>
              <a:buChar char="⮚"/>
            </a:pPr>
            <a:r>
              <a:rPr lang="en-US" sz="2000"/>
              <a:t>So edges that go between nodes on the same depth level can never be part of a shortest path from X</a:t>
            </a:r>
            <a:endParaRPr/>
          </a:p>
          <a:p>
            <a:pPr indent="-285750" lvl="1" marL="742950" rtl="0" algn="l">
              <a:lnSpc>
                <a:spcPct val="100000"/>
              </a:lnSpc>
              <a:spcBef>
                <a:spcPts val="400"/>
              </a:spcBef>
              <a:spcAft>
                <a:spcPts val="0"/>
              </a:spcAft>
              <a:buSzPts val="2000"/>
              <a:buChar char="⮚"/>
            </a:pPr>
            <a:r>
              <a:rPr b="1" lang="en-US" sz="2000">
                <a:solidFill>
                  <a:srgbClr val="0000FF"/>
                </a:solidFill>
              </a:rPr>
              <a:t>Edges between depth levels are called DAG edges </a:t>
            </a:r>
            <a:r>
              <a:rPr lang="en-US" sz="2000"/>
              <a:t>(DAG = Directed Acyclic Graph)</a:t>
            </a:r>
            <a:endParaRPr/>
          </a:p>
          <a:p>
            <a:pPr indent="-285750" lvl="1" marL="742950" rtl="0" algn="l">
              <a:lnSpc>
                <a:spcPct val="100000"/>
              </a:lnSpc>
              <a:spcBef>
                <a:spcPts val="400"/>
              </a:spcBef>
              <a:spcAft>
                <a:spcPts val="0"/>
              </a:spcAft>
              <a:buSzPts val="2000"/>
              <a:buChar char="⮚"/>
            </a:pPr>
            <a:r>
              <a:rPr b="1" lang="en-US" sz="2000">
                <a:solidFill>
                  <a:srgbClr val="0000FF"/>
                </a:solidFill>
              </a:rPr>
              <a:t>Each DAG edge is part of at least one shortest path from root X</a:t>
            </a:r>
            <a:endParaRPr/>
          </a:p>
        </p:txBody>
      </p:sp>
      <p:sp>
        <p:nvSpPr>
          <p:cNvPr id="236" name="Google Shape;236;p1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4.tiff" id="242" name="Google Shape;242;p15"/>
          <p:cNvPicPr preferRelativeResize="0"/>
          <p:nvPr/>
        </p:nvPicPr>
        <p:blipFill rotWithShape="1">
          <a:blip r:embed="rId3">
            <a:alphaModFix/>
          </a:blip>
          <a:srcRect b="0" l="0" r="0" t="0"/>
          <a:stretch/>
        </p:blipFill>
        <p:spPr>
          <a:xfrm>
            <a:off x="1219200" y="2617491"/>
            <a:ext cx="6464300" cy="4240509"/>
          </a:xfrm>
          <a:prstGeom prst="rect">
            <a:avLst/>
          </a:prstGeom>
          <a:noFill/>
          <a:ln>
            <a:noFill/>
          </a:ln>
        </p:spPr>
      </p:pic>
      <p:pic>
        <p:nvPicPr>
          <p:cNvPr descr="fig10.3.tiff" id="243" name="Google Shape;243;p15"/>
          <p:cNvPicPr preferRelativeResize="0"/>
          <p:nvPr/>
        </p:nvPicPr>
        <p:blipFill rotWithShape="1">
          <a:blip r:embed="rId4">
            <a:alphaModFix/>
          </a:blip>
          <a:srcRect b="0" l="0" r="0" t="0"/>
          <a:stretch/>
        </p:blipFill>
        <p:spPr>
          <a:xfrm>
            <a:off x="4800600" y="0"/>
            <a:ext cx="4953000" cy="1607438"/>
          </a:xfrm>
          <a:prstGeom prst="rect">
            <a:avLst/>
          </a:prstGeom>
          <a:noFill/>
          <a:ln>
            <a:noFill/>
          </a:ln>
        </p:spPr>
      </p:pic>
      <p:sp>
        <p:nvSpPr>
          <p:cNvPr id="244" name="Google Shape;244;p15"/>
          <p:cNvSpPr txBox="1"/>
          <p:nvPr>
            <p:ph type="title"/>
          </p:nvPr>
        </p:nvSpPr>
        <p:spPr>
          <a:xfrm>
            <a:off x="-29155" y="304800"/>
            <a:ext cx="6429955"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3200"/>
              <a:t>Girvan-Newman Algorithm (2)</a:t>
            </a:r>
            <a:endParaRPr/>
          </a:p>
        </p:txBody>
      </p:sp>
      <p:sp>
        <p:nvSpPr>
          <p:cNvPr id="245" name="Google Shape;245;p15"/>
          <p:cNvSpPr txBox="1"/>
          <p:nvPr>
            <p:ph idx="1" type="body"/>
          </p:nvPr>
        </p:nvSpPr>
        <p:spPr>
          <a:xfrm>
            <a:off x="533400" y="1295400"/>
            <a:ext cx="7772400" cy="1066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FF0066"/>
                </a:solidFill>
              </a:rPr>
              <a:t>2) Label each node by the number of shortest paths that reach it from the root node</a:t>
            </a:r>
            <a:endParaRPr/>
          </a:p>
          <a:p>
            <a:pPr indent="-285750" lvl="1" marL="742950" rtl="0" algn="l">
              <a:lnSpc>
                <a:spcPct val="100000"/>
              </a:lnSpc>
              <a:spcBef>
                <a:spcPts val="480"/>
              </a:spcBef>
              <a:spcAft>
                <a:spcPts val="0"/>
              </a:spcAft>
              <a:buSzPts val="2400"/>
              <a:buChar char="⮚"/>
            </a:pPr>
            <a:r>
              <a:rPr b="1" lang="en-US"/>
              <a:t>Example: BFS starting from node E, labels assigned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(3)</a:t>
            </a:r>
            <a:endParaRPr/>
          </a:p>
        </p:txBody>
      </p:sp>
      <p:sp>
        <p:nvSpPr>
          <p:cNvPr id="251" name="Google Shape;251;p16"/>
          <p:cNvSpPr txBox="1"/>
          <p:nvPr>
            <p:ph idx="1" type="body"/>
          </p:nvPr>
        </p:nvSpPr>
        <p:spPr>
          <a:xfrm>
            <a:off x="685800" y="1447800"/>
            <a:ext cx="83820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FF0066"/>
                </a:solidFill>
              </a:rPr>
              <a:t>3) Calculate for each edge </a:t>
            </a:r>
            <a:r>
              <a:rPr b="1" i="1" lang="en-US">
                <a:solidFill>
                  <a:srgbClr val="FF0066"/>
                </a:solidFill>
              </a:rPr>
              <a:t>e,</a:t>
            </a:r>
            <a:r>
              <a:rPr b="1" lang="en-US">
                <a:solidFill>
                  <a:srgbClr val="FF0066"/>
                </a:solidFill>
              </a:rPr>
              <a:t> the sum over all nodes Y (of the fraction) of the shortest paths from the root X to Y that go through edge </a:t>
            </a:r>
            <a:r>
              <a:rPr b="1" i="1" lang="en-US">
                <a:solidFill>
                  <a:srgbClr val="FF0066"/>
                </a:solidFill>
              </a:rPr>
              <a:t>e</a:t>
            </a:r>
            <a:endParaRPr/>
          </a:p>
          <a:p>
            <a:pPr indent="-285750" lvl="1" marL="742950" rtl="0" algn="l">
              <a:lnSpc>
                <a:spcPct val="100000"/>
              </a:lnSpc>
              <a:spcBef>
                <a:spcPts val="480"/>
              </a:spcBef>
              <a:spcAft>
                <a:spcPts val="0"/>
              </a:spcAft>
              <a:buSzPts val="2400"/>
              <a:buChar char="⮚"/>
            </a:pPr>
            <a:r>
              <a:rPr b="1" lang="en-US">
                <a:solidFill>
                  <a:srgbClr val="008000"/>
                </a:solidFill>
              </a:rPr>
              <a:t>Compute this sum for nodes and edges, starting from the bottom of the graph</a:t>
            </a:r>
            <a:endParaRPr/>
          </a:p>
          <a:p>
            <a:pPr indent="-285750" lvl="1" marL="742950" rtl="0" algn="l">
              <a:lnSpc>
                <a:spcPct val="100000"/>
              </a:lnSpc>
              <a:spcBef>
                <a:spcPts val="480"/>
              </a:spcBef>
              <a:spcAft>
                <a:spcPts val="0"/>
              </a:spcAft>
              <a:buSzPts val="2400"/>
              <a:buChar char="⮚"/>
            </a:pPr>
            <a:r>
              <a:rPr b="1" lang="en-US"/>
              <a:t>Each </a:t>
            </a:r>
            <a:r>
              <a:rPr b="1" lang="en-US">
                <a:solidFill>
                  <a:srgbClr val="0000FF"/>
                </a:solidFill>
              </a:rPr>
              <a:t>node</a:t>
            </a:r>
            <a:r>
              <a:rPr b="1" lang="en-US"/>
              <a:t> </a:t>
            </a:r>
            <a:r>
              <a:rPr lang="en-US"/>
              <a:t>other than the root node </a:t>
            </a:r>
            <a:r>
              <a:rPr b="1" lang="en-US"/>
              <a:t>is given a credit of 1</a:t>
            </a:r>
            <a:endParaRPr/>
          </a:p>
          <a:p>
            <a:pPr indent="-285750" lvl="1" marL="742950" rtl="0" algn="l">
              <a:lnSpc>
                <a:spcPct val="100000"/>
              </a:lnSpc>
              <a:spcBef>
                <a:spcPts val="480"/>
              </a:spcBef>
              <a:spcAft>
                <a:spcPts val="0"/>
              </a:spcAft>
              <a:buSzPts val="2400"/>
              <a:buChar char="⮚"/>
            </a:pPr>
            <a:r>
              <a:rPr b="1" lang="en-US"/>
              <a:t>Each </a:t>
            </a:r>
            <a:r>
              <a:rPr b="1" lang="en-US">
                <a:solidFill>
                  <a:srgbClr val="0000FF"/>
                </a:solidFill>
              </a:rPr>
              <a:t>leaf node</a:t>
            </a:r>
            <a:r>
              <a:rPr b="1" lang="en-US"/>
              <a:t> in the DAG gets a credit of 1</a:t>
            </a:r>
            <a:endParaRPr/>
          </a:p>
          <a:p>
            <a:pPr indent="-285750" lvl="1" marL="742950" rtl="0" algn="l">
              <a:lnSpc>
                <a:spcPct val="100000"/>
              </a:lnSpc>
              <a:spcBef>
                <a:spcPts val="480"/>
              </a:spcBef>
              <a:spcAft>
                <a:spcPts val="0"/>
              </a:spcAft>
              <a:buSzPts val="2400"/>
              <a:buChar char="⮚"/>
            </a:pPr>
            <a:r>
              <a:rPr lang="en-US"/>
              <a:t>Each </a:t>
            </a:r>
            <a:r>
              <a:rPr b="1" lang="en-US">
                <a:solidFill>
                  <a:srgbClr val="0000FF"/>
                </a:solidFill>
              </a:rPr>
              <a:t>node</a:t>
            </a:r>
            <a:r>
              <a:rPr lang="en-US"/>
              <a:t> that is not a leaf gets credit = </a:t>
            </a:r>
            <a:r>
              <a:rPr b="1" lang="en-US"/>
              <a:t>1 + sum of credits of the DAG edges from that node to level below</a:t>
            </a:r>
            <a:endParaRPr/>
          </a:p>
          <a:p>
            <a:pPr indent="-285750" lvl="1" marL="742950" rtl="0" algn="l">
              <a:lnSpc>
                <a:spcPct val="100000"/>
              </a:lnSpc>
              <a:spcBef>
                <a:spcPts val="480"/>
              </a:spcBef>
              <a:spcAft>
                <a:spcPts val="0"/>
              </a:spcAft>
              <a:buSzPts val="2400"/>
              <a:buChar char="⮚"/>
            </a:pPr>
            <a:r>
              <a:rPr lang="en-US"/>
              <a:t>A DAG </a:t>
            </a:r>
            <a:r>
              <a:rPr b="1" lang="en-US">
                <a:solidFill>
                  <a:srgbClr val="0000FF"/>
                </a:solidFill>
              </a:rPr>
              <a:t>edge</a:t>
            </a:r>
            <a:r>
              <a:rPr lang="en-US"/>
              <a:t> e entering node Z (from the level above) is </a:t>
            </a:r>
            <a:r>
              <a:rPr b="1" lang="en-US"/>
              <a:t>given a share of the credit of Z proportional to the fraction of shortest paths from the root to Z that go through e</a:t>
            </a:r>
            <a:endParaRPr/>
          </a:p>
        </p:txBody>
      </p:sp>
      <p:sp>
        <p:nvSpPr>
          <p:cNvPr id="252" name="Google Shape;252;p1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1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(4)</a:t>
            </a:r>
            <a:endParaRPr/>
          </a:p>
        </p:txBody>
      </p:sp>
      <p:sp>
        <p:nvSpPr>
          <p:cNvPr id="258" name="Google Shape;258;p1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5.tiff" id="259" name="Google Shape;259;p17"/>
          <p:cNvPicPr preferRelativeResize="0"/>
          <p:nvPr/>
        </p:nvPicPr>
        <p:blipFill rotWithShape="1">
          <a:blip r:embed="rId3">
            <a:alphaModFix/>
          </a:blip>
          <a:srcRect b="0" l="0" r="0" t="0"/>
          <a:stretch/>
        </p:blipFill>
        <p:spPr>
          <a:xfrm>
            <a:off x="0" y="1905000"/>
            <a:ext cx="9144000" cy="4841575"/>
          </a:xfrm>
          <a:prstGeom prst="rect">
            <a:avLst/>
          </a:prstGeom>
          <a:noFill/>
          <a:ln>
            <a:noFill/>
          </a:ln>
        </p:spPr>
      </p:pic>
      <p:sp>
        <p:nvSpPr>
          <p:cNvPr id="260" name="Google Shape;260;p17"/>
          <p:cNvSpPr txBox="1"/>
          <p:nvPr>
            <p:ph idx="1" type="body"/>
          </p:nvPr>
        </p:nvSpPr>
        <p:spPr>
          <a:xfrm>
            <a:off x="838200" y="1219200"/>
            <a:ext cx="7772400" cy="1143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Assign node and edge values starting from bottom</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18"/>
          <p:cNvSpPr txBox="1"/>
          <p:nvPr>
            <p:ph type="title"/>
          </p:nvPr>
        </p:nvSpPr>
        <p:spPr>
          <a:xfrm>
            <a:off x="685800" y="304800"/>
            <a:ext cx="64008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(5)</a:t>
            </a:r>
            <a:endParaRPr/>
          </a:p>
        </p:txBody>
      </p:sp>
      <p:sp>
        <p:nvSpPr>
          <p:cNvPr id="266" name="Google Shape;266;p18"/>
          <p:cNvSpPr txBox="1"/>
          <p:nvPr>
            <p:ph idx="1" type="body"/>
          </p:nvPr>
        </p:nvSpPr>
        <p:spPr>
          <a:xfrm>
            <a:off x="685800" y="1676400"/>
            <a:ext cx="7772400" cy="4648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400"/>
              <a:buNone/>
            </a:pPr>
            <a:r>
              <a:rPr b="1" lang="en-US" sz="2400">
                <a:solidFill>
                  <a:srgbClr val="FF0066"/>
                </a:solidFill>
              </a:rPr>
              <a:t>Assigning credits:</a:t>
            </a:r>
            <a:endParaRPr/>
          </a:p>
          <a:p>
            <a:pPr indent="-342900" lvl="0" marL="342900" rtl="0" algn="l">
              <a:lnSpc>
                <a:spcPct val="100000"/>
              </a:lnSpc>
              <a:spcBef>
                <a:spcPts val="480"/>
              </a:spcBef>
              <a:spcAft>
                <a:spcPts val="0"/>
              </a:spcAft>
              <a:buSzPts val="2400"/>
              <a:buFont typeface="Noto Sans Symbols"/>
              <a:buChar char="❑"/>
            </a:pPr>
            <a:r>
              <a:rPr lang="en-US" sz="2400"/>
              <a:t>A and C are </a:t>
            </a:r>
            <a:r>
              <a:rPr b="1" lang="en-US" sz="2400">
                <a:solidFill>
                  <a:srgbClr val="0000FF"/>
                </a:solidFill>
              </a:rPr>
              <a:t>leaves</a:t>
            </a:r>
            <a:r>
              <a:rPr lang="en-US" sz="2400"/>
              <a:t>: get credit = 1</a:t>
            </a:r>
            <a:endParaRPr/>
          </a:p>
          <a:p>
            <a:pPr indent="-342900" lvl="0" marL="342900" rtl="0" algn="l">
              <a:lnSpc>
                <a:spcPct val="100000"/>
              </a:lnSpc>
              <a:spcBef>
                <a:spcPts val="480"/>
              </a:spcBef>
              <a:spcAft>
                <a:spcPts val="0"/>
              </a:spcAft>
              <a:buSzPts val="2400"/>
              <a:buFont typeface="Noto Sans Symbols"/>
              <a:buChar char="❑"/>
            </a:pPr>
            <a:r>
              <a:rPr lang="en-US" sz="2400"/>
              <a:t>Each of these nodes </a:t>
            </a:r>
            <a:r>
              <a:rPr b="1" lang="en-US" sz="2400">
                <a:solidFill>
                  <a:srgbClr val="0000FF"/>
                </a:solidFill>
              </a:rPr>
              <a:t>has only one parent</a:t>
            </a:r>
            <a:r>
              <a:rPr lang="en-US" sz="2400"/>
              <a:t>, so their credit=1 is </a:t>
            </a:r>
            <a:r>
              <a:rPr b="1" lang="en-US" sz="2400">
                <a:solidFill>
                  <a:srgbClr val="0000FF"/>
                </a:solidFill>
              </a:rPr>
              <a:t>given to edges </a:t>
            </a:r>
            <a:r>
              <a:rPr lang="en-US" sz="2400"/>
              <a:t>(B,A) and (B,C)</a:t>
            </a:r>
            <a:endParaRPr/>
          </a:p>
          <a:p>
            <a:pPr indent="-342900" lvl="0" marL="342900" rtl="0" algn="l">
              <a:lnSpc>
                <a:spcPct val="100000"/>
              </a:lnSpc>
              <a:spcBef>
                <a:spcPts val="480"/>
              </a:spcBef>
              <a:spcAft>
                <a:spcPts val="0"/>
              </a:spcAft>
              <a:buSzPts val="2400"/>
              <a:buFont typeface="Noto Sans Symbols"/>
              <a:buChar char="❑"/>
            </a:pPr>
            <a:r>
              <a:rPr lang="en-US" sz="2400"/>
              <a:t>At level 2, G is a </a:t>
            </a:r>
            <a:r>
              <a:rPr b="1" lang="en-US" sz="2400">
                <a:solidFill>
                  <a:srgbClr val="0000FF"/>
                </a:solidFill>
              </a:rPr>
              <a:t>leaf</a:t>
            </a:r>
            <a:r>
              <a:rPr lang="en-US" sz="2400"/>
              <a:t>: gets credit = 1</a:t>
            </a:r>
            <a:endParaRPr/>
          </a:p>
          <a:p>
            <a:pPr indent="-342900" lvl="0" marL="342900" rtl="0" algn="l">
              <a:lnSpc>
                <a:spcPct val="100000"/>
              </a:lnSpc>
              <a:spcBef>
                <a:spcPts val="480"/>
              </a:spcBef>
              <a:spcAft>
                <a:spcPts val="0"/>
              </a:spcAft>
              <a:buSzPts val="2400"/>
              <a:buFont typeface="Noto Sans Symbols"/>
              <a:buChar char="❑"/>
            </a:pPr>
            <a:r>
              <a:rPr lang="en-US" sz="2400"/>
              <a:t>B gets credit </a:t>
            </a:r>
            <a:r>
              <a:rPr b="1" lang="en-US" sz="2400">
                <a:solidFill>
                  <a:srgbClr val="0000FF"/>
                </a:solidFill>
              </a:rPr>
              <a:t>1 + credit of DAG edges entering from below </a:t>
            </a:r>
            <a:r>
              <a:rPr lang="en-US" sz="2400"/>
              <a:t>= 1 + 1 +1 = 3</a:t>
            </a:r>
            <a:endParaRPr/>
          </a:p>
          <a:p>
            <a:pPr indent="-342900" lvl="0" marL="342900" rtl="0" algn="l">
              <a:lnSpc>
                <a:spcPct val="100000"/>
              </a:lnSpc>
              <a:spcBef>
                <a:spcPts val="480"/>
              </a:spcBef>
              <a:spcAft>
                <a:spcPts val="0"/>
              </a:spcAft>
              <a:buSzPts val="2400"/>
              <a:buFont typeface="Noto Sans Symbols"/>
              <a:buChar char="❑"/>
            </a:pPr>
            <a:r>
              <a:rPr lang="en-US" sz="2400"/>
              <a:t>B has only </a:t>
            </a:r>
            <a:r>
              <a:rPr b="1" lang="en-US" sz="2400">
                <a:solidFill>
                  <a:srgbClr val="0000FF"/>
                </a:solidFill>
              </a:rPr>
              <a:t>one parent</a:t>
            </a:r>
            <a:r>
              <a:rPr lang="en-US" sz="2400"/>
              <a:t>, so edge (D,B) </a:t>
            </a:r>
            <a:r>
              <a:rPr b="1" lang="en-US" sz="2400">
                <a:solidFill>
                  <a:srgbClr val="0000FF"/>
                </a:solidFill>
              </a:rPr>
              <a:t>gets entire credit of node </a:t>
            </a:r>
            <a:r>
              <a:rPr lang="en-US" sz="2400"/>
              <a:t>B = 3</a:t>
            </a:r>
            <a:endParaRPr/>
          </a:p>
          <a:p>
            <a:pPr indent="-342900" lvl="0" marL="342900" rtl="0" algn="l">
              <a:lnSpc>
                <a:spcPct val="100000"/>
              </a:lnSpc>
              <a:spcBef>
                <a:spcPts val="480"/>
              </a:spcBef>
              <a:spcAft>
                <a:spcPts val="0"/>
              </a:spcAft>
              <a:buSzPts val="2400"/>
              <a:buFont typeface="Noto Sans Symbols"/>
              <a:buChar char="❑"/>
            </a:pPr>
            <a:r>
              <a:rPr b="1" lang="en-US" sz="2400">
                <a:solidFill>
                  <a:srgbClr val="008000"/>
                </a:solidFill>
              </a:rPr>
              <a:t>Node G has 2 parents (D and F): how do we divide credit of G between the edges?</a:t>
            </a:r>
            <a:endParaRPr/>
          </a:p>
        </p:txBody>
      </p:sp>
      <p:sp>
        <p:nvSpPr>
          <p:cNvPr id="267" name="Google Shape;267;p1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5.2.tiff" id="268" name="Google Shape;268;p18"/>
          <p:cNvPicPr preferRelativeResize="0"/>
          <p:nvPr/>
        </p:nvPicPr>
        <p:blipFill rotWithShape="1">
          <a:blip r:embed="rId3">
            <a:alphaModFix/>
          </a:blip>
          <a:srcRect b="0" l="0" r="0" t="0"/>
          <a:stretch/>
        </p:blipFill>
        <p:spPr>
          <a:xfrm>
            <a:off x="6934200" y="1"/>
            <a:ext cx="2209800" cy="2586722"/>
          </a:xfrm>
          <a:prstGeom prst="rect">
            <a:avLst/>
          </a:prstGeom>
          <a:noFill/>
          <a:ln>
            <a:noFill/>
          </a:ln>
        </p:spPr>
      </p:pic>
      <p:sp>
        <p:nvSpPr>
          <p:cNvPr id="269" name="Google Shape;269;p18"/>
          <p:cNvSpPr txBox="1"/>
          <p:nvPr/>
        </p:nvSpPr>
        <p:spPr>
          <a:xfrm>
            <a:off x="7620000" y="1100435"/>
            <a:ext cx="2824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270" name="Google Shape;270;p18"/>
          <p:cNvSpPr txBox="1"/>
          <p:nvPr/>
        </p:nvSpPr>
        <p:spPr>
          <a:xfrm>
            <a:off x="8039100" y="1160305"/>
            <a:ext cx="2696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271" name="Google Shape;271;p18"/>
          <p:cNvSpPr txBox="1"/>
          <p:nvPr/>
        </p:nvSpPr>
        <p:spPr>
          <a:xfrm>
            <a:off x="8714180" y="1160304"/>
            <a:ext cx="26962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0000"/>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19"/>
          <p:cNvSpPr txBox="1"/>
          <p:nvPr>
            <p:ph type="title"/>
          </p:nvPr>
        </p:nvSpPr>
        <p:spPr>
          <a:xfrm>
            <a:off x="-228600" y="381000"/>
            <a:ext cx="7391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(6)</a:t>
            </a:r>
            <a:endParaRPr/>
          </a:p>
        </p:txBody>
      </p:sp>
      <p:sp>
        <p:nvSpPr>
          <p:cNvPr id="277" name="Google Shape;277;p19"/>
          <p:cNvSpPr txBox="1"/>
          <p:nvPr>
            <p:ph idx="1" type="body"/>
          </p:nvPr>
        </p:nvSpPr>
        <p:spPr>
          <a:xfrm>
            <a:off x="685800" y="1447800"/>
            <a:ext cx="80772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In this case, </a:t>
            </a:r>
            <a:r>
              <a:rPr b="1" lang="en-US" sz="2400">
                <a:solidFill>
                  <a:srgbClr val="0000FF"/>
                </a:solidFill>
              </a:rPr>
              <a:t>both D and F have just one 		shortest path from E to each of those nodes</a:t>
            </a:r>
            <a:endParaRPr/>
          </a:p>
          <a:p>
            <a:pPr indent="-285750" lvl="1" marL="742950" rtl="0" algn="l">
              <a:lnSpc>
                <a:spcPct val="100000"/>
              </a:lnSpc>
              <a:spcBef>
                <a:spcPts val="400"/>
              </a:spcBef>
              <a:spcAft>
                <a:spcPts val="0"/>
              </a:spcAft>
              <a:buSzPts val="2000"/>
              <a:buChar char="⮚"/>
            </a:pPr>
            <a:r>
              <a:rPr lang="en-US" sz="2000"/>
              <a:t>So, </a:t>
            </a:r>
            <a:r>
              <a:rPr b="1" lang="en-US" sz="2000">
                <a:solidFill>
                  <a:srgbClr val="0000FF"/>
                </a:solidFill>
              </a:rPr>
              <a:t>give half credit of node </a:t>
            </a:r>
            <a:r>
              <a:rPr lang="en-US" sz="2000"/>
              <a:t>G </a:t>
            </a:r>
            <a:r>
              <a:rPr b="1" lang="en-US" sz="2000">
                <a:solidFill>
                  <a:srgbClr val="0000FF"/>
                </a:solidFill>
              </a:rPr>
              <a:t>to each of those edges</a:t>
            </a:r>
            <a:endParaRPr/>
          </a:p>
          <a:p>
            <a:pPr indent="-285750" lvl="1" marL="742950" rtl="0" algn="l">
              <a:lnSpc>
                <a:spcPct val="100000"/>
              </a:lnSpc>
              <a:spcBef>
                <a:spcPts val="400"/>
              </a:spcBef>
              <a:spcAft>
                <a:spcPts val="0"/>
              </a:spcAft>
              <a:buSzPts val="2000"/>
              <a:buChar char="⮚"/>
            </a:pPr>
            <a:r>
              <a:rPr lang="en-US" sz="2000"/>
              <a:t>Credit = 1/(1 + 1) = 0.5</a:t>
            </a:r>
            <a:endParaRPr/>
          </a:p>
          <a:p>
            <a:pPr indent="-342900" lvl="0" marL="342900" rtl="0" algn="l">
              <a:lnSpc>
                <a:spcPct val="100000"/>
              </a:lnSpc>
              <a:spcBef>
                <a:spcPts val="480"/>
              </a:spcBef>
              <a:spcAft>
                <a:spcPts val="0"/>
              </a:spcAft>
              <a:buSzPts val="2400"/>
              <a:buFont typeface="Noto Sans Symbols"/>
              <a:buChar char="❑"/>
            </a:pPr>
            <a:r>
              <a:rPr b="1" lang="en-US" sz="2400">
                <a:solidFill>
                  <a:srgbClr val="008000"/>
                </a:solidFill>
              </a:rPr>
              <a:t>In general, how we distribute credit of a node to its edges depends on number of shortest paths</a:t>
            </a:r>
            <a:endParaRPr/>
          </a:p>
          <a:p>
            <a:pPr indent="-285750" lvl="1" marL="742950" rtl="0" algn="l">
              <a:lnSpc>
                <a:spcPct val="100000"/>
              </a:lnSpc>
              <a:spcBef>
                <a:spcPts val="400"/>
              </a:spcBef>
              <a:spcAft>
                <a:spcPts val="0"/>
              </a:spcAft>
              <a:buSzPts val="2000"/>
              <a:buChar char="⮚"/>
            </a:pPr>
            <a:r>
              <a:rPr b="1" lang="en-US" sz="2000"/>
              <a:t>Say there were 5 shortest paths to D and only 3 to F</a:t>
            </a:r>
            <a:endParaRPr/>
          </a:p>
          <a:p>
            <a:pPr indent="-285750" lvl="1" marL="742950" rtl="0" algn="l">
              <a:lnSpc>
                <a:spcPct val="100000"/>
              </a:lnSpc>
              <a:spcBef>
                <a:spcPts val="400"/>
              </a:spcBef>
              <a:spcAft>
                <a:spcPts val="0"/>
              </a:spcAft>
              <a:buSzPts val="2000"/>
              <a:buChar char="⮚"/>
            </a:pPr>
            <a:r>
              <a:rPr b="1" lang="en-US" sz="2000"/>
              <a:t>Then credit of edge (D,G) = 5/8 and credit of edge (F,G) = 3/8</a:t>
            </a:r>
            <a:endParaRPr/>
          </a:p>
          <a:p>
            <a:pPr indent="-342900" lvl="0" marL="342900" rtl="0" algn="l">
              <a:lnSpc>
                <a:spcPct val="100000"/>
              </a:lnSpc>
              <a:spcBef>
                <a:spcPts val="480"/>
              </a:spcBef>
              <a:spcAft>
                <a:spcPts val="0"/>
              </a:spcAft>
              <a:buSzPts val="2400"/>
              <a:buFont typeface="Noto Sans Symbols"/>
              <a:buChar char="❑"/>
            </a:pPr>
            <a:r>
              <a:rPr lang="en-US" sz="2400"/>
              <a:t>Node D gets credit = </a:t>
            </a:r>
            <a:r>
              <a:rPr b="1" lang="en-US" sz="2400">
                <a:solidFill>
                  <a:srgbClr val="0000FF"/>
                </a:solidFill>
              </a:rPr>
              <a:t>1 + credits of edges below it </a:t>
            </a:r>
            <a:r>
              <a:rPr lang="en-US" sz="2400"/>
              <a:t>= 		1 + 3 + 0.5 = 4.5</a:t>
            </a:r>
            <a:endParaRPr/>
          </a:p>
          <a:p>
            <a:pPr indent="-342900" lvl="0" marL="342900" rtl="0" algn="l">
              <a:lnSpc>
                <a:spcPct val="100000"/>
              </a:lnSpc>
              <a:spcBef>
                <a:spcPts val="480"/>
              </a:spcBef>
              <a:spcAft>
                <a:spcPts val="0"/>
              </a:spcAft>
              <a:buSzPts val="2400"/>
              <a:buFont typeface="Noto Sans Symbols"/>
              <a:buChar char="❑"/>
            </a:pPr>
            <a:r>
              <a:rPr lang="en-US" sz="2400"/>
              <a:t>Node F gets credit = 1 + 0.5 = 1.5</a:t>
            </a:r>
            <a:endParaRPr/>
          </a:p>
          <a:p>
            <a:pPr indent="-342900" lvl="0" marL="342900" rtl="0" algn="l">
              <a:lnSpc>
                <a:spcPct val="100000"/>
              </a:lnSpc>
              <a:spcBef>
                <a:spcPts val="480"/>
              </a:spcBef>
              <a:spcAft>
                <a:spcPts val="0"/>
              </a:spcAft>
              <a:buSzPts val="2400"/>
              <a:buFont typeface="Noto Sans Symbols"/>
              <a:buChar char="❑"/>
            </a:pPr>
            <a:r>
              <a:rPr lang="en-US" sz="2400"/>
              <a:t>D has </a:t>
            </a:r>
            <a:r>
              <a:rPr b="1" lang="en-US" sz="2400">
                <a:solidFill>
                  <a:srgbClr val="0000FF"/>
                </a:solidFill>
              </a:rPr>
              <a:t>only one parent</a:t>
            </a:r>
            <a:r>
              <a:rPr lang="en-US" sz="2400"/>
              <a:t>, so Edge (E,D) gets credit = 4.5 from D</a:t>
            </a:r>
            <a:endParaRPr/>
          </a:p>
          <a:p>
            <a:pPr indent="-342900" lvl="0" marL="342900" rtl="0" algn="l">
              <a:lnSpc>
                <a:spcPct val="100000"/>
              </a:lnSpc>
              <a:spcBef>
                <a:spcPts val="480"/>
              </a:spcBef>
              <a:spcAft>
                <a:spcPts val="0"/>
              </a:spcAft>
              <a:buSzPts val="2400"/>
              <a:buFont typeface="Noto Sans Symbols"/>
              <a:buChar char="❑"/>
            </a:pPr>
            <a:r>
              <a:rPr lang="en-US" sz="2400"/>
              <a:t>Likewise for F: Edge (E,F) gets credit = 1.5 from F</a:t>
            </a:r>
            <a:endParaRPr/>
          </a:p>
          <a:p>
            <a:pPr indent="-190500" lvl="0" marL="342900" rtl="0" algn="l">
              <a:lnSpc>
                <a:spcPct val="100000"/>
              </a:lnSpc>
              <a:spcBef>
                <a:spcPts val="480"/>
              </a:spcBef>
              <a:spcAft>
                <a:spcPts val="0"/>
              </a:spcAft>
              <a:buSzPts val="2400"/>
              <a:buFont typeface="Noto Sans Symbols"/>
              <a:buNone/>
            </a:pPr>
            <a:r>
              <a:t/>
            </a:r>
            <a:endParaRPr sz="2400"/>
          </a:p>
          <a:p>
            <a:pPr indent="-190500" lvl="0" marL="342900" rtl="0" algn="l">
              <a:lnSpc>
                <a:spcPct val="100000"/>
              </a:lnSpc>
              <a:spcBef>
                <a:spcPts val="480"/>
              </a:spcBef>
              <a:spcAft>
                <a:spcPts val="0"/>
              </a:spcAft>
              <a:buSzPts val="2400"/>
              <a:buFont typeface="Noto Sans Symbols"/>
              <a:buNone/>
            </a:pPr>
            <a:r>
              <a:t/>
            </a:r>
            <a:endParaRPr sz="2400"/>
          </a:p>
        </p:txBody>
      </p:sp>
      <p:sp>
        <p:nvSpPr>
          <p:cNvPr id="278" name="Google Shape;278;p1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5.2.tiff" id="279" name="Google Shape;279;p19"/>
          <p:cNvPicPr preferRelativeResize="0"/>
          <p:nvPr/>
        </p:nvPicPr>
        <p:blipFill rotWithShape="1">
          <a:blip r:embed="rId3">
            <a:alphaModFix/>
          </a:blip>
          <a:srcRect b="0" l="0" r="0" t="0"/>
          <a:stretch/>
        </p:blipFill>
        <p:spPr>
          <a:xfrm>
            <a:off x="6858000" y="1"/>
            <a:ext cx="2209800" cy="2586722"/>
          </a:xfrm>
          <a:prstGeom prst="rect">
            <a:avLst/>
          </a:prstGeom>
          <a:noFill/>
          <a:ln>
            <a:noFill/>
          </a:ln>
        </p:spPr>
      </p:pic>
      <p:sp>
        <p:nvSpPr>
          <p:cNvPr id="280" name="Google Shape;280;p19"/>
          <p:cNvSpPr txBox="1"/>
          <p:nvPr/>
        </p:nvSpPr>
        <p:spPr>
          <a:xfrm>
            <a:off x="7580578" y="1100435"/>
            <a:ext cx="26802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281" name="Google Shape;281;p19"/>
          <p:cNvSpPr txBox="1"/>
          <p:nvPr/>
        </p:nvSpPr>
        <p:spPr>
          <a:xfrm>
            <a:off x="7962900" y="1160305"/>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282" name="Google Shape;282;p19"/>
          <p:cNvSpPr txBox="1"/>
          <p:nvPr/>
        </p:nvSpPr>
        <p:spPr>
          <a:xfrm>
            <a:off x="8458200" y="1160304"/>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283" name="Google Shape;283;p19"/>
          <p:cNvSpPr txBox="1"/>
          <p:nvPr/>
        </p:nvSpPr>
        <p:spPr>
          <a:xfrm>
            <a:off x="7542964" y="762000"/>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4.5</a:t>
            </a:r>
            <a:endParaRPr b="0" i="0" sz="1400" u="none" cap="none" strike="noStrike">
              <a:solidFill>
                <a:srgbClr val="000000"/>
              </a:solidFill>
              <a:latin typeface="Arial"/>
              <a:ea typeface="Arial"/>
              <a:cs typeface="Arial"/>
              <a:sym typeface="Arial"/>
            </a:endParaRPr>
          </a:p>
        </p:txBody>
      </p:sp>
      <p:sp>
        <p:nvSpPr>
          <p:cNvPr id="284" name="Google Shape;284;p19"/>
          <p:cNvSpPr txBox="1"/>
          <p:nvPr/>
        </p:nvSpPr>
        <p:spPr>
          <a:xfrm>
            <a:off x="8838364" y="784229"/>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1.5</a:t>
            </a:r>
            <a:endParaRPr b="0" i="0" sz="1400" u="none" cap="none" strike="noStrike">
              <a:solidFill>
                <a:srgbClr val="000000"/>
              </a:solidFill>
              <a:latin typeface="Arial"/>
              <a:ea typeface="Arial"/>
              <a:cs typeface="Arial"/>
              <a:sym typeface="Arial"/>
            </a:endParaRPr>
          </a:p>
        </p:txBody>
      </p:sp>
      <p:sp>
        <p:nvSpPr>
          <p:cNvPr id="285" name="Google Shape;285;p19"/>
          <p:cNvSpPr txBox="1"/>
          <p:nvPr/>
        </p:nvSpPr>
        <p:spPr>
          <a:xfrm>
            <a:off x="7852959" y="393202"/>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4.5</a:t>
            </a:r>
            <a:endParaRPr b="0" i="0" sz="1400" u="none" cap="none" strike="noStrike">
              <a:solidFill>
                <a:srgbClr val="000000"/>
              </a:solidFill>
              <a:latin typeface="Arial"/>
              <a:ea typeface="Arial"/>
              <a:cs typeface="Arial"/>
              <a:sym typeface="Arial"/>
            </a:endParaRPr>
          </a:p>
        </p:txBody>
      </p:sp>
      <p:sp>
        <p:nvSpPr>
          <p:cNvPr id="286" name="Google Shape;286;p19"/>
          <p:cNvSpPr txBox="1"/>
          <p:nvPr/>
        </p:nvSpPr>
        <p:spPr>
          <a:xfrm>
            <a:off x="8460828" y="381000"/>
            <a:ext cx="38183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FF0000"/>
                </a:solidFill>
                <a:latin typeface="Tahoma"/>
                <a:ea typeface="Tahoma"/>
                <a:cs typeface="Tahoma"/>
                <a:sym typeface="Tahoma"/>
              </a:rPr>
              <a:t>1.5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Networks &amp; Communities</a:t>
            </a:r>
            <a:endParaRPr/>
          </a:p>
        </p:txBody>
      </p:sp>
      <p:sp>
        <p:nvSpPr>
          <p:cNvPr id="97" name="Google Shape;97;p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Font typeface="Noto Sans Symbols"/>
              <a:buChar char="❑"/>
            </a:pPr>
            <a:r>
              <a:rPr b="1" lang="en-US"/>
              <a:t>We often think of networks being organized into </a:t>
            </a:r>
            <a:r>
              <a:rPr b="1" lang="en-US">
                <a:solidFill>
                  <a:srgbClr val="D60093"/>
                </a:solidFill>
              </a:rPr>
              <a:t>modules, cluster, communities:</a:t>
            </a:r>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165100" lvl="0" marL="342900" rtl="0" algn="l">
              <a:lnSpc>
                <a:spcPct val="100000"/>
              </a:lnSpc>
              <a:spcBef>
                <a:spcPts val="560"/>
              </a:spcBef>
              <a:spcAft>
                <a:spcPts val="0"/>
              </a:spcAft>
              <a:buSzPts val="2800"/>
              <a:buFont typeface="Noto Sans Symbols"/>
              <a:buNone/>
            </a:pPr>
            <a:r>
              <a:t/>
            </a:r>
            <a:endParaRPr b="1">
              <a:solidFill>
                <a:srgbClr val="D60093"/>
              </a:solidFill>
            </a:endParaRPr>
          </a:p>
          <a:p>
            <a:pPr indent="0" lvl="0" marL="118871" rtl="0" algn="l">
              <a:lnSpc>
                <a:spcPct val="100000"/>
              </a:lnSpc>
              <a:spcBef>
                <a:spcPts val="560"/>
              </a:spcBef>
              <a:spcAft>
                <a:spcPts val="0"/>
              </a:spcAft>
              <a:buSzPts val="2800"/>
              <a:buNone/>
            </a:pPr>
            <a:r>
              <a:t/>
            </a:r>
            <a:endParaRPr b="1">
              <a:solidFill>
                <a:srgbClr val="D60093"/>
              </a:solidFill>
            </a:endParaRPr>
          </a:p>
        </p:txBody>
      </p:sp>
      <p:pic>
        <p:nvPicPr>
          <p:cNvPr id="98" name="Google Shape;98;p2"/>
          <p:cNvPicPr preferRelativeResize="0"/>
          <p:nvPr/>
        </p:nvPicPr>
        <p:blipFill rotWithShape="1">
          <a:blip r:embed="rId3">
            <a:alphaModFix/>
          </a:blip>
          <a:srcRect b="0" l="0" r="0" t="0"/>
          <a:stretch/>
        </p:blipFill>
        <p:spPr>
          <a:xfrm>
            <a:off x="2133600" y="2475698"/>
            <a:ext cx="4947873" cy="4077502"/>
          </a:xfrm>
          <a:prstGeom prst="rect">
            <a:avLst/>
          </a:prstGeom>
          <a:noFill/>
          <a:ln>
            <a:noFill/>
          </a:ln>
        </p:spPr>
      </p:pic>
      <p:sp>
        <p:nvSpPr>
          <p:cNvPr id="99" name="Google Shape;99;p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0"/>
          <p:cNvSpPr txBox="1"/>
          <p:nvPr>
            <p:ph type="title"/>
          </p:nvPr>
        </p:nvSpPr>
        <p:spPr>
          <a:xfrm>
            <a:off x="381000" y="304800"/>
            <a:ext cx="8458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(7): Completion of Credit Calculation starting at node E</a:t>
            </a:r>
            <a:endParaRPr/>
          </a:p>
        </p:txBody>
      </p:sp>
      <p:sp>
        <p:nvSpPr>
          <p:cNvPr id="292" name="Google Shape;292;p2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6.tiff" id="293" name="Google Shape;293;p20"/>
          <p:cNvPicPr preferRelativeResize="0"/>
          <p:nvPr/>
        </p:nvPicPr>
        <p:blipFill rotWithShape="1">
          <a:blip r:embed="rId3">
            <a:alphaModFix/>
          </a:blip>
          <a:srcRect b="0" l="0" r="0" t="0"/>
          <a:stretch/>
        </p:blipFill>
        <p:spPr>
          <a:xfrm>
            <a:off x="0" y="1609262"/>
            <a:ext cx="9144000" cy="471533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Algorithm (8): </a:t>
            </a:r>
            <a:br>
              <a:rPr lang="en-US"/>
            </a:br>
            <a:r>
              <a:rPr lang="en-US"/>
              <a:t>Overall Betweenness Calculation</a:t>
            </a:r>
            <a:endParaRPr/>
          </a:p>
        </p:txBody>
      </p:sp>
      <p:sp>
        <p:nvSpPr>
          <p:cNvPr id="299" name="Google Shape;299;p21"/>
          <p:cNvSpPr txBox="1"/>
          <p:nvPr>
            <p:ph idx="1" type="body"/>
          </p:nvPr>
        </p:nvSpPr>
        <p:spPr>
          <a:xfrm>
            <a:off x="685800" y="17526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To complete betweenness calculation, must: </a:t>
            </a:r>
            <a:endParaRPr/>
          </a:p>
          <a:p>
            <a:pPr indent="-285750" lvl="1" marL="742950" rtl="0" algn="l">
              <a:lnSpc>
                <a:spcPct val="100000"/>
              </a:lnSpc>
              <a:spcBef>
                <a:spcPts val="480"/>
              </a:spcBef>
              <a:spcAft>
                <a:spcPts val="0"/>
              </a:spcAft>
              <a:buSzPts val="2400"/>
              <a:buChar char="⮚"/>
            </a:pPr>
            <a:r>
              <a:rPr b="1" lang="en-US">
                <a:solidFill>
                  <a:srgbClr val="008000"/>
                </a:solidFill>
              </a:rPr>
              <a:t>Repeat this for every node as root</a:t>
            </a:r>
            <a:endParaRPr/>
          </a:p>
          <a:p>
            <a:pPr indent="-285750" lvl="1" marL="742950" rtl="0" algn="l">
              <a:lnSpc>
                <a:spcPct val="100000"/>
              </a:lnSpc>
              <a:spcBef>
                <a:spcPts val="480"/>
              </a:spcBef>
              <a:spcAft>
                <a:spcPts val="0"/>
              </a:spcAft>
              <a:buSzPts val="2400"/>
              <a:buChar char="⮚"/>
            </a:pPr>
            <a:r>
              <a:rPr b="1" lang="en-US">
                <a:solidFill>
                  <a:srgbClr val="FF0066"/>
                </a:solidFill>
              </a:rPr>
              <a:t>Sum the contributions </a:t>
            </a:r>
            <a:r>
              <a:rPr lang="en-US"/>
              <a:t>on each edge</a:t>
            </a:r>
            <a:endParaRPr/>
          </a:p>
          <a:p>
            <a:pPr indent="-285750" lvl="1" marL="742950" rtl="0" algn="l">
              <a:lnSpc>
                <a:spcPct val="100000"/>
              </a:lnSpc>
              <a:spcBef>
                <a:spcPts val="480"/>
              </a:spcBef>
              <a:spcAft>
                <a:spcPts val="0"/>
              </a:spcAft>
              <a:buSzPts val="2400"/>
              <a:buChar char="⮚"/>
            </a:pPr>
            <a:r>
              <a:rPr b="1" lang="en-US">
                <a:solidFill>
                  <a:srgbClr val="0000FF"/>
                </a:solidFill>
              </a:rPr>
              <a:t>Divide by 2 </a:t>
            </a:r>
            <a:r>
              <a:rPr lang="en-US"/>
              <a:t>to get true betweenness</a:t>
            </a:r>
            <a:endParaRPr/>
          </a:p>
          <a:p>
            <a:pPr indent="-228600" lvl="2" marL="1143000" rtl="0" algn="l">
              <a:lnSpc>
                <a:spcPct val="100000"/>
              </a:lnSpc>
              <a:spcBef>
                <a:spcPts val="440"/>
              </a:spcBef>
              <a:spcAft>
                <a:spcPts val="0"/>
              </a:spcAft>
              <a:buSzPts val="2200"/>
              <a:buFont typeface="Calibri"/>
              <a:buChar char="•"/>
            </a:pPr>
            <a:r>
              <a:rPr lang="en-US"/>
              <a:t>Since every shortest path will be counted twice (up and down), once for each of its endpoints</a:t>
            </a:r>
            <a:endParaRPr/>
          </a:p>
          <a:p>
            <a:pPr indent="-165100" lvl="0" marL="342900" rtl="0" algn="l">
              <a:lnSpc>
                <a:spcPct val="100000"/>
              </a:lnSpc>
              <a:spcBef>
                <a:spcPts val="560"/>
              </a:spcBef>
              <a:spcAft>
                <a:spcPts val="0"/>
              </a:spcAft>
              <a:buSzPts val="2800"/>
              <a:buFont typeface="Noto Sans Symbols"/>
              <a:buNone/>
            </a:pPr>
            <a:r>
              <a:t/>
            </a:r>
            <a:endParaRPr/>
          </a:p>
        </p:txBody>
      </p:sp>
      <p:sp>
        <p:nvSpPr>
          <p:cNvPr id="300" name="Google Shape;300;p2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Using Betweenness to Find Communities: Clustering</a:t>
            </a:r>
            <a:endParaRPr/>
          </a:p>
        </p:txBody>
      </p:sp>
      <p:sp>
        <p:nvSpPr>
          <p:cNvPr id="306" name="Google Shape;306;p22"/>
          <p:cNvSpPr txBox="1"/>
          <p:nvPr>
            <p:ph idx="1" type="body"/>
          </p:nvPr>
        </p:nvSpPr>
        <p:spPr>
          <a:xfrm>
            <a:off x="685800" y="1600200"/>
            <a:ext cx="80010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b="1" lang="en-US" sz="2400">
                <a:solidFill>
                  <a:srgbClr val="008000"/>
                </a:solidFill>
              </a:rPr>
              <a:t>Betweenness scores for edges of a graph behave something like a distance metric</a:t>
            </a:r>
            <a:endParaRPr/>
          </a:p>
          <a:p>
            <a:pPr indent="-285750" lvl="1" marL="742950" rtl="0" algn="l">
              <a:lnSpc>
                <a:spcPct val="100000"/>
              </a:lnSpc>
              <a:spcBef>
                <a:spcPts val="400"/>
              </a:spcBef>
              <a:spcAft>
                <a:spcPts val="0"/>
              </a:spcAft>
              <a:buSzPts val="2000"/>
              <a:buChar char="⮚"/>
            </a:pPr>
            <a:r>
              <a:rPr lang="en-US" sz="2000">
                <a:solidFill>
                  <a:srgbClr val="0000FF"/>
                </a:solidFill>
              </a:rPr>
              <a:t>Not a true distance metric</a:t>
            </a:r>
            <a:endParaRPr/>
          </a:p>
          <a:p>
            <a:pPr indent="-342900" lvl="0" marL="342900" rtl="0" algn="l">
              <a:lnSpc>
                <a:spcPct val="100000"/>
              </a:lnSpc>
              <a:spcBef>
                <a:spcPts val="480"/>
              </a:spcBef>
              <a:spcAft>
                <a:spcPts val="0"/>
              </a:spcAft>
              <a:buSzPts val="2400"/>
              <a:buFont typeface="Noto Sans Symbols"/>
              <a:buChar char="❑"/>
            </a:pPr>
            <a:r>
              <a:rPr b="1" lang="en-US" sz="2400"/>
              <a:t>Could cluster by taking edges in increasing order of betweenness and adding to graph one at a time</a:t>
            </a:r>
            <a:endParaRPr/>
          </a:p>
          <a:p>
            <a:pPr indent="-285750" lvl="1" marL="742950" rtl="0" algn="l">
              <a:lnSpc>
                <a:spcPct val="100000"/>
              </a:lnSpc>
              <a:spcBef>
                <a:spcPts val="400"/>
              </a:spcBef>
              <a:spcAft>
                <a:spcPts val="0"/>
              </a:spcAft>
              <a:buSzPts val="2000"/>
              <a:buChar char="⮚"/>
            </a:pPr>
            <a:r>
              <a:rPr lang="en-US" sz="2000"/>
              <a:t>At each step, connected components of graph form clusters</a:t>
            </a:r>
            <a:endParaRPr/>
          </a:p>
          <a:p>
            <a:pPr indent="-222250" lvl="1" marL="742950" rtl="0" algn="l">
              <a:lnSpc>
                <a:spcPct val="100000"/>
              </a:lnSpc>
              <a:spcBef>
                <a:spcPts val="200"/>
              </a:spcBef>
              <a:spcAft>
                <a:spcPts val="0"/>
              </a:spcAft>
              <a:buSzPts val="1000"/>
              <a:buNone/>
            </a:pPr>
            <a:r>
              <a:t/>
            </a:r>
            <a:endParaRPr sz="1000"/>
          </a:p>
          <a:p>
            <a:pPr indent="-342900" lvl="0" marL="342900" rtl="0" algn="l">
              <a:lnSpc>
                <a:spcPct val="100000"/>
              </a:lnSpc>
              <a:spcBef>
                <a:spcPts val="480"/>
              </a:spcBef>
              <a:spcAft>
                <a:spcPts val="0"/>
              </a:spcAft>
              <a:buSzPts val="2400"/>
              <a:buFont typeface="Noto Sans Symbols"/>
              <a:buChar char="❑"/>
            </a:pPr>
            <a:r>
              <a:rPr b="1" lang="en-US" sz="2400">
                <a:solidFill>
                  <a:srgbClr val="FF0066"/>
                </a:solidFill>
              </a:rPr>
              <a:t>Girvan-Newman: Start with the graph and all its edges and remove edges with highest betweenness </a:t>
            </a:r>
            <a:endParaRPr/>
          </a:p>
          <a:p>
            <a:pPr indent="-285750" lvl="1" marL="742950" rtl="0" algn="l">
              <a:lnSpc>
                <a:spcPct val="100000"/>
              </a:lnSpc>
              <a:spcBef>
                <a:spcPts val="360"/>
              </a:spcBef>
              <a:spcAft>
                <a:spcPts val="0"/>
              </a:spcAft>
              <a:buSzPts val="1800"/>
              <a:buChar char="⮚"/>
            </a:pPr>
            <a:r>
              <a:rPr b="1" lang="en-US" sz="1800">
                <a:solidFill>
                  <a:srgbClr val="0000FF"/>
                </a:solidFill>
              </a:rPr>
              <a:t>Continue until graph has broken into suitable number of connected components</a:t>
            </a:r>
            <a:endParaRPr/>
          </a:p>
          <a:p>
            <a:pPr indent="-285750" lvl="1" marL="742950" rtl="0" algn="l">
              <a:lnSpc>
                <a:spcPct val="100000"/>
              </a:lnSpc>
              <a:spcBef>
                <a:spcPts val="400"/>
              </a:spcBef>
              <a:spcAft>
                <a:spcPts val="0"/>
              </a:spcAft>
              <a:buSzPts val="2000"/>
              <a:buChar char="⮚"/>
            </a:pPr>
            <a:r>
              <a:rPr b="1" lang="en-US" sz="2000">
                <a:solidFill>
                  <a:srgbClr val="FF0066"/>
                </a:solidFill>
              </a:rPr>
              <a:t>Divisive hierarchical clustering</a:t>
            </a:r>
            <a:r>
              <a:rPr lang="en-US" sz="2000">
                <a:solidFill>
                  <a:srgbClr val="FF0066"/>
                </a:solidFill>
              </a:rPr>
              <a:t> </a:t>
            </a:r>
            <a:r>
              <a:rPr lang="en-US" sz="2000"/>
              <a:t>(top down)</a:t>
            </a:r>
            <a:endParaRPr/>
          </a:p>
          <a:p>
            <a:pPr indent="-228600" lvl="2" marL="1143000" rtl="0" algn="l">
              <a:lnSpc>
                <a:spcPct val="100000"/>
              </a:lnSpc>
              <a:spcBef>
                <a:spcPts val="400"/>
              </a:spcBef>
              <a:spcAft>
                <a:spcPts val="0"/>
              </a:spcAft>
              <a:buSzPts val="2000"/>
              <a:buFont typeface="Calibri"/>
              <a:buChar char="•"/>
            </a:pPr>
            <a:r>
              <a:rPr lang="en-US" sz="2000"/>
              <a:t>Start with one cluster (the social network) and recursively split it</a:t>
            </a:r>
            <a:endParaRPr/>
          </a:p>
          <a:p>
            <a:pPr indent="-158750" lvl="1" marL="742950" rtl="0" algn="l">
              <a:lnSpc>
                <a:spcPct val="100000"/>
              </a:lnSpc>
              <a:spcBef>
                <a:spcPts val="400"/>
              </a:spcBef>
              <a:spcAft>
                <a:spcPts val="0"/>
              </a:spcAft>
              <a:buSzPts val="2000"/>
              <a:buNone/>
            </a:pPr>
            <a:r>
              <a:t/>
            </a:r>
            <a:endParaRPr b="1" sz="2000"/>
          </a:p>
        </p:txBody>
      </p:sp>
      <p:sp>
        <p:nvSpPr>
          <p:cNvPr id="307" name="Google Shape;307;p2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Using Betweenness to Find Communities (2)</a:t>
            </a:r>
            <a:endParaRPr/>
          </a:p>
        </p:txBody>
      </p:sp>
      <p:sp>
        <p:nvSpPr>
          <p:cNvPr id="313" name="Google Shape;313;p23"/>
          <p:cNvSpPr txBox="1"/>
          <p:nvPr>
            <p:ph idx="1" type="body"/>
          </p:nvPr>
        </p:nvSpPr>
        <p:spPr>
          <a:xfrm>
            <a:off x="685800" y="1447800"/>
            <a:ext cx="7772400" cy="1676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(B,D) has highest betweenness (12)</a:t>
            </a:r>
            <a:endParaRPr/>
          </a:p>
          <a:p>
            <a:pPr indent="-342900" lvl="0" marL="342900" rtl="0" algn="l">
              <a:lnSpc>
                <a:spcPct val="100000"/>
              </a:lnSpc>
              <a:spcBef>
                <a:spcPts val="560"/>
              </a:spcBef>
              <a:spcAft>
                <a:spcPts val="0"/>
              </a:spcAft>
              <a:buSzPts val="2800"/>
              <a:buFont typeface="Noto Sans Symbols"/>
              <a:buChar char="❑"/>
            </a:pPr>
            <a:r>
              <a:rPr lang="en-US"/>
              <a:t>Removing edge would give natural communities we identified earlier: {A,B,C} and {D,E,F,G}</a:t>
            </a:r>
            <a:endParaRPr/>
          </a:p>
        </p:txBody>
      </p:sp>
      <p:sp>
        <p:nvSpPr>
          <p:cNvPr id="314" name="Google Shape;314;p2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7.tiff" id="315" name="Google Shape;315;p23"/>
          <p:cNvPicPr preferRelativeResize="0"/>
          <p:nvPr/>
        </p:nvPicPr>
        <p:blipFill rotWithShape="1">
          <a:blip r:embed="rId3">
            <a:alphaModFix/>
          </a:blip>
          <a:srcRect b="0" l="0" r="0" t="0"/>
          <a:stretch/>
        </p:blipFill>
        <p:spPr>
          <a:xfrm>
            <a:off x="0" y="2955226"/>
            <a:ext cx="9144000" cy="39027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Using Betweenness to Find Communities (3): Thresholding</a:t>
            </a:r>
            <a:endParaRPr/>
          </a:p>
        </p:txBody>
      </p:sp>
      <p:sp>
        <p:nvSpPr>
          <p:cNvPr id="321" name="Google Shape;321;p24"/>
          <p:cNvSpPr txBox="1"/>
          <p:nvPr>
            <p:ph idx="1" type="body"/>
          </p:nvPr>
        </p:nvSpPr>
        <p:spPr>
          <a:xfrm>
            <a:off x="685800" y="1447800"/>
            <a:ext cx="7772400" cy="1219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Could continue to remove edges with highest betweenness</a:t>
            </a:r>
            <a:endParaRPr/>
          </a:p>
        </p:txBody>
      </p:sp>
      <p:sp>
        <p:nvSpPr>
          <p:cNvPr id="322" name="Google Shape;322;p2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fig10.8.tiff" id="323" name="Google Shape;323;p24"/>
          <p:cNvPicPr preferRelativeResize="0"/>
          <p:nvPr/>
        </p:nvPicPr>
        <p:blipFill rotWithShape="1">
          <a:blip r:embed="rId3">
            <a:alphaModFix/>
          </a:blip>
          <a:srcRect b="0" l="0" r="0" t="0"/>
          <a:stretch/>
        </p:blipFill>
        <p:spPr>
          <a:xfrm>
            <a:off x="0" y="2859818"/>
            <a:ext cx="9144000" cy="31599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Run Girvan-Newman Iteratively for Community Detection</a:t>
            </a:r>
            <a:endParaRPr/>
          </a:p>
        </p:txBody>
      </p:sp>
      <p:sp>
        <p:nvSpPr>
          <p:cNvPr id="330" name="Google Shape;330;p25"/>
          <p:cNvSpPr txBox="1"/>
          <p:nvPr>
            <p:ph idx="1" type="body"/>
          </p:nvPr>
        </p:nvSpPr>
        <p:spPr>
          <a:xfrm>
            <a:off x="457200" y="1295400"/>
            <a:ext cx="8610600" cy="5181599"/>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Font typeface="Noto Sans Symbols"/>
              <a:buChar char="❑"/>
            </a:pPr>
            <a:r>
              <a:rPr lang="en-US"/>
              <a:t>Recall: Divisive hierarchical clustering based on the notion of edge </a:t>
            </a:r>
            <a:r>
              <a:rPr b="1" lang="en-US">
                <a:solidFill>
                  <a:srgbClr val="D60093"/>
                </a:solidFill>
              </a:rPr>
              <a:t>betweenness</a:t>
            </a:r>
            <a:r>
              <a:rPr lang="en-US">
                <a:solidFill>
                  <a:srgbClr val="D60093"/>
                </a:solidFill>
              </a:rPr>
              <a:t>:</a:t>
            </a:r>
            <a:endParaRPr/>
          </a:p>
          <a:p>
            <a:pPr indent="-285750" lvl="1" marL="742950" rtl="0" algn="l">
              <a:lnSpc>
                <a:spcPct val="100000"/>
              </a:lnSpc>
              <a:spcBef>
                <a:spcPts val="480"/>
              </a:spcBef>
              <a:spcAft>
                <a:spcPts val="0"/>
              </a:spcAft>
              <a:buSzPts val="2400"/>
              <a:buNone/>
            </a:pPr>
            <a:r>
              <a:rPr lang="en-US">
                <a:solidFill>
                  <a:schemeClr val="accent2"/>
                </a:solidFill>
              </a:rPr>
              <a:t>	</a:t>
            </a:r>
            <a:r>
              <a:rPr b="1" lang="en-US"/>
              <a:t>Number of shortest paths passing through the edge</a:t>
            </a:r>
            <a:endParaRPr/>
          </a:p>
          <a:p>
            <a:pPr indent="-342900" lvl="0" marL="342900" rtl="0" algn="l">
              <a:lnSpc>
                <a:spcPct val="100000"/>
              </a:lnSpc>
              <a:spcBef>
                <a:spcPts val="560"/>
              </a:spcBef>
              <a:spcAft>
                <a:spcPts val="0"/>
              </a:spcAft>
              <a:buSzPts val="2800"/>
              <a:buFont typeface="Noto Sans Symbols"/>
              <a:buChar char="❑"/>
            </a:pPr>
            <a:r>
              <a:rPr b="1" lang="en-US">
                <a:solidFill>
                  <a:srgbClr val="D60093"/>
                </a:solidFill>
              </a:rPr>
              <a:t>Girvan-Newman Algorithm:</a:t>
            </a:r>
            <a:endParaRPr/>
          </a:p>
          <a:p>
            <a:pPr indent="-228600" lvl="4" marL="2057400" rtl="0" algn="l">
              <a:lnSpc>
                <a:spcPct val="100000"/>
              </a:lnSpc>
              <a:spcBef>
                <a:spcPts val="400"/>
              </a:spcBef>
              <a:spcAft>
                <a:spcPts val="0"/>
              </a:spcAft>
              <a:buSzPts val="2000"/>
              <a:buFont typeface="Calibri"/>
              <a:buChar char="»"/>
            </a:pPr>
            <a:r>
              <a:rPr b="1" lang="en-US"/>
              <a:t>Undirected unweighted networks</a:t>
            </a:r>
            <a:endParaRPr/>
          </a:p>
          <a:p>
            <a:pPr indent="-285750" lvl="1" marL="742950" rtl="0" algn="l">
              <a:lnSpc>
                <a:spcPct val="100000"/>
              </a:lnSpc>
              <a:spcBef>
                <a:spcPts val="480"/>
              </a:spcBef>
              <a:spcAft>
                <a:spcPts val="0"/>
              </a:spcAft>
              <a:buSzPts val="2400"/>
              <a:buChar char="⮚"/>
            </a:pPr>
            <a:r>
              <a:rPr b="1" lang="en-US">
                <a:solidFill>
                  <a:srgbClr val="008000"/>
                </a:solidFill>
              </a:rPr>
              <a:t>Repeat until no edges are left:</a:t>
            </a:r>
            <a:endParaRPr/>
          </a:p>
          <a:p>
            <a:pPr indent="-228600" lvl="2" marL="1143000" rtl="0" algn="l">
              <a:lnSpc>
                <a:spcPct val="100000"/>
              </a:lnSpc>
              <a:spcBef>
                <a:spcPts val="440"/>
              </a:spcBef>
              <a:spcAft>
                <a:spcPts val="0"/>
              </a:spcAft>
              <a:buSzPts val="2200"/>
              <a:buFont typeface="Calibri"/>
              <a:buChar char="•"/>
            </a:pPr>
            <a:r>
              <a:rPr lang="en-US"/>
              <a:t>Calculate betweenness of edges</a:t>
            </a:r>
            <a:endParaRPr/>
          </a:p>
          <a:p>
            <a:pPr indent="-228600" lvl="2" marL="1143000" rtl="0" algn="l">
              <a:lnSpc>
                <a:spcPct val="100000"/>
              </a:lnSpc>
              <a:spcBef>
                <a:spcPts val="440"/>
              </a:spcBef>
              <a:spcAft>
                <a:spcPts val="0"/>
              </a:spcAft>
              <a:buSzPts val="2200"/>
              <a:buFont typeface="Calibri"/>
              <a:buChar char="•"/>
            </a:pPr>
            <a:r>
              <a:rPr lang="en-US">
                <a:solidFill>
                  <a:srgbClr val="FF0000"/>
                </a:solidFill>
              </a:rPr>
              <a:t>This time: remove edges with highest betweenness</a:t>
            </a:r>
            <a:endParaRPr>
              <a:solidFill>
                <a:srgbClr val="FF0000"/>
              </a:solidFill>
            </a:endParaRPr>
          </a:p>
          <a:p>
            <a:pPr indent="-285750" lvl="1" marL="742950" rtl="0" algn="l">
              <a:lnSpc>
                <a:spcPct val="100000"/>
              </a:lnSpc>
              <a:spcBef>
                <a:spcPts val="480"/>
              </a:spcBef>
              <a:spcAft>
                <a:spcPts val="0"/>
              </a:spcAft>
              <a:buSzPts val="2400"/>
              <a:buChar char="⮚"/>
            </a:pPr>
            <a:r>
              <a:rPr lang="en-US"/>
              <a:t>Connected components are communities</a:t>
            </a:r>
            <a:endParaRPr/>
          </a:p>
          <a:p>
            <a:pPr indent="-285750" lvl="1" marL="742950" rtl="0" algn="l">
              <a:lnSpc>
                <a:spcPct val="100000"/>
              </a:lnSpc>
              <a:spcBef>
                <a:spcPts val="480"/>
              </a:spcBef>
              <a:spcAft>
                <a:spcPts val="0"/>
              </a:spcAft>
              <a:buSzPts val="2400"/>
              <a:buChar char="⮚"/>
            </a:pPr>
            <a:r>
              <a:rPr lang="en-US"/>
              <a:t>Gives a hierarchical decomposition of the network</a:t>
            </a:r>
            <a:endParaRPr/>
          </a:p>
          <a:p>
            <a:pPr indent="-165100" lvl="0" marL="342900" rtl="0" algn="l">
              <a:lnSpc>
                <a:spcPct val="100000"/>
              </a:lnSpc>
              <a:spcBef>
                <a:spcPts val="560"/>
              </a:spcBef>
              <a:spcAft>
                <a:spcPts val="0"/>
              </a:spcAft>
              <a:buSzPts val="2800"/>
              <a:buFont typeface="Noto Sans Symbols"/>
              <a:buNone/>
            </a:pPr>
            <a:r>
              <a:t/>
            </a:r>
            <a:endParaRPr b="1">
              <a:solidFill>
                <a:schemeClr val="accent4"/>
              </a:solidFill>
            </a:endParaRPr>
          </a:p>
        </p:txBody>
      </p:sp>
      <p:sp>
        <p:nvSpPr>
          <p:cNvPr id="331" name="Google Shape;331;p2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32" name="Google Shape;332;p25"/>
          <p:cNvSpPr txBox="1"/>
          <p:nvPr/>
        </p:nvSpPr>
        <p:spPr>
          <a:xfrm>
            <a:off x="7277828" y="0"/>
            <a:ext cx="1866217" cy="307777"/>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[Girvan-Newman ‘02]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Example</a:t>
            </a:r>
            <a:endParaRPr/>
          </a:p>
        </p:txBody>
      </p:sp>
      <p:sp>
        <p:nvSpPr>
          <p:cNvPr id="338" name="Google Shape;338;p2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39" name="Google Shape;339;p26"/>
          <p:cNvPicPr preferRelativeResize="0"/>
          <p:nvPr/>
        </p:nvPicPr>
        <p:blipFill rotWithShape="1">
          <a:blip r:embed="rId3">
            <a:alphaModFix/>
          </a:blip>
          <a:srcRect b="0" l="0" r="0" t="0"/>
          <a:stretch/>
        </p:blipFill>
        <p:spPr>
          <a:xfrm>
            <a:off x="1970830" y="2422000"/>
            <a:ext cx="4953000" cy="2912000"/>
          </a:xfrm>
          <a:prstGeom prst="rect">
            <a:avLst/>
          </a:prstGeom>
          <a:noFill/>
          <a:ln>
            <a:noFill/>
          </a:ln>
        </p:spPr>
      </p:pic>
      <p:sp>
        <p:nvSpPr>
          <p:cNvPr id="340" name="Google Shape;340;p26"/>
          <p:cNvSpPr txBox="1"/>
          <p:nvPr/>
        </p:nvSpPr>
        <p:spPr>
          <a:xfrm>
            <a:off x="6934200" y="4503003"/>
            <a:ext cx="2057400"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8000"/>
                </a:solidFill>
                <a:latin typeface="Arial"/>
                <a:ea typeface="Arial"/>
                <a:cs typeface="Arial"/>
                <a:sym typeface="Arial"/>
              </a:rPr>
              <a:t>Need to re-compute betweenness at every step</a:t>
            </a:r>
            <a:endParaRPr b="0" i="0" sz="1400" u="none" cap="none" strike="noStrike">
              <a:solidFill>
                <a:srgbClr val="000000"/>
              </a:solidFill>
              <a:latin typeface="Arial"/>
              <a:ea typeface="Arial"/>
              <a:cs typeface="Arial"/>
              <a:sym typeface="Arial"/>
            </a:endParaRPr>
          </a:p>
        </p:txBody>
      </p:sp>
      <p:sp>
        <p:nvSpPr>
          <p:cNvPr id="341" name="Google Shape;341;p26"/>
          <p:cNvSpPr txBox="1"/>
          <p:nvPr/>
        </p:nvSpPr>
        <p:spPr>
          <a:xfrm>
            <a:off x="4348828" y="3429000"/>
            <a:ext cx="4411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49</a:t>
            </a:r>
            <a:endParaRPr b="0" i="0" sz="1400" u="none" cap="none" strike="noStrike">
              <a:solidFill>
                <a:srgbClr val="000000"/>
              </a:solidFill>
              <a:latin typeface="Arial"/>
              <a:ea typeface="Arial"/>
              <a:cs typeface="Arial"/>
              <a:sym typeface="Arial"/>
            </a:endParaRPr>
          </a:p>
        </p:txBody>
      </p:sp>
      <p:sp>
        <p:nvSpPr>
          <p:cNvPr id="342" name="Google Shape;342;p26"/>
          <p:cNvSpPr txBox="1"/>
          <p:nvPr/>
        </p:nvSpPr>
        <p:spPr>
          <a:xfrm>
            <a:off x="3609130" y="3276600"/>
            <a:ext cx="4411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33</a:t>
            </a:r>
            <a:endParaRPr b="0" i="0" sz="1400" u="none" cap="none" strike="noStrike">
              <a:solidFill>
                <a:srgbClr val="000000"/>
              </a:solidFill>
              <a:latin typeface="Arial"/>
              <a:ea typeface="Arial"/>
              <a:cs typeface="Arial"/>
              <a:sym typeface="Arial"/>
            </a:endParaRPr>
          </a:p>
        </p:txBody>
      </p:sp>
      <p:sp>
        <p:nvSpPr>
          <p:cNvPr id="343" name="Google Shape;343;p26"/>
          <p:cNvSpPr txBox="1"/>
          <p:nvPr/>
        </p:nvSpPr>
        <p:spPr>
          <a:xfrm>
            <a:off x="2923330" y="2743200"/>
            <a:ext cx="4411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12</a:t>
            </a:r>
            <a:endParaRPr b="0" i="0" sz="1400" u="none" cap="none" strike="noStrike">
              <a:solidFill>
                <a:srgbClr val="000000"/>
              </a:solidFill>
              <a:latin typeface="Arial"/>
              <a:ea typeface="Arial"/>
              <a:cs typeface="Arial"/>
              <a:sym typeface="Arial"/>
            </a:endParaRPr>
          </a:p>
        </p:txBody>
      </p:sp>
      <p:sp>
        <p:nvSpPr>
          <p:cNvPr id="344" name="Google Shape;344;p26"/>
          <p:cNvSpPr txBox="1"/>
          <p:nvPr/>
        </p:nvSpPr>
        <p:spPr>
          <a:xfrm>
            <a:off x="2161330" y="2892400"/>
            <a:ext cx="3129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cxnSp>
        <p:nvCxnSpPr>
          <p:cNvPr id="345" name="Google Shape;345;p26"/>
          <p:cNvCxnSpPr/>
          <p:nvPr/>
        </p:nvCxnSpPr>
        <p:spPr>
          <a:xfrm>
            <a:off x="4282068" y="3820634"/>
            <a:ext cx="522774"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Example</a:t>
            </a:r>
            <a:endParaRPr/>
          </a:p>
        </p:txBody>
      </p:sp>
      <p:sp>
        <p:nvSpPr>
          <p:cNvPr id="351" name="Google Shape;351;p2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52" name="Google Shape;352;p27"/>
          <p:cNvPicPr preferRelativeResize="0"/>
          <p:nvPr/>
        </p:nvPicPr>
        <p:blipFill rotWithShape="1">
          <a:blip r:embed="rId3">
            <a:alphaModFix/>
          </a:blip>
          <a:srcRect b="0" l="0" r="0" t="0"/>
          <a:stretch/>
        </p:blipFill>
        <p:spPr>
          <a:xfrm>
            <a:off x="457200" y="1609725"/>
            <a:ext cx="3514725" cy="2124075"/>
          </a:xfrm>
          <a:prstGeom prst="rect">
            <a:avLst/>
          </a:prstGeom>
          <a:noFill/>
          <a:ln>
            <a:noFill/>
          </a:ln>
        </p:spPr>
      </p:pic>
      <p:pic>
        <p:nvPicPr>
          <p:cNvPr id="353" name="Google Shape;353;p27"/>
          <p:cNvPicPr preferRelativeResize="0"/>
          <p:nvPr/>
        </p:nvPicPr>
        <p:blipFill rotWithShape="1">
          <a:blip r:embed="rId4">
            <a:alphaModFix/>
          </a:blip>
          <a:srcRect b="0" l="0" r="0" t="0"/>
          <a:stretch/>
        </p:blipFill>
        <p:spPr>
          <a:xfrm>
            <a:off x="5029200" y="1657350"/>
            <a:ext cx="3505200" cy="2076450"/>
          </a:xfrm>
          <a:prstGeom prst="rect">
            <a:avLst/>
          </a:prstGeom>
          <a:noFill/>
          <a:ln>
            <a:noFill/>
          </a:ln>
        </p:spPr>
      </p:pic>
      <p:pic>
        <p:nvPicPr>
          <p:cNvPr id="354" name="Google Shape;354;p27"/>
          <p:cNvPicPr preferRelativeResize="0"/>
          <p:nvPr/>
        </p:nvPicPr>
        <p:blipFill rotWithShape="1">
          <a:blip r:embed="rId5">
            <a:alphaModFix/>
          </a:blip>
          <a:srcRect b="0" l="0" r="0" t="0"/>
          <a:stretch/>
        </p:blipFill>
        <p:spPr>
          <a:xfrm>
            <a:off x="533400" y="4343400"/>
            <a:ext cx="3667125" cy="2143125"/>
          </a:xfrm>
          <a:prstGeom prst="rect">
            <a:avLst/>
          </a:prstGeom>
          <a:noFill/>
          <a:ln>
            <a:noFill/>
          </a:ln>
        </p:spPr>
      </p:pic>
      <p:pic>
        <p:nvPicPr>
          <p:cNvPr id="355" name="Google Shape;355;p27"/>
          <p:cNvPicPr preferRelativeResize="0"/>
          <p:nvPr/>
        </p:nvPicPr>
        <p:blipFill rotWithShape="1">
          <a:blip r:embed="rId6">
            <a:alphaModFix/>
          </a:blip>
          <a:srcRect b="0" l="0" r="0" t="0"/>
          <a:stretch/>
        </p:blipFill>
        <p:spPr>
          <a:xfrm>
            <a:off x="4828871" y="4343400"/>
            <a:ext cx="4108341" cy="2257425"/>
          </a:xfrm>
          <a:prstGeom prst="rect">
            <a:avLst/>
          </a:prstGeom>
          <a:noFill/>
          <a:ln>
            <a:noFill/>
          </a:ln>
        </p:spPr>
      </p:pic>
      <p:sp>
        <p:nvSpPr>
          <p:cNvPr id="356" name="Google Shape;356;p27"/>
          <p:cNvSpPr txBox="1"/>
          <p:nvPr/>
        </p:nvSpPr>
        <p:spPr>
          <a:xfrm>
            <a:off x="228600" y="1371600"/>
            <a:ext cx="9541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Step 1:</a:t>
            </a:r>
            <a:endParaRPr b="0" i="0" sz="1400" u="none" cap="none" strike="noStrike">
              <a:solidFill>
                <a:srgbClr val="000000"/>
              </a:solidFill>
              <a:latin typeface="Arial"/>
              <a:ea typeface="Arial"/>
              <a:cs typeface="Arial"/>
              <a:sym typeface="Arial"/>
            </a:endParaRPr>
          </a:p>
        </p:txBody>
      </p:sp>
      <p:sp>
        <p:nvSpPr>
          <p:cNvPr id="357" name="Google Shape;357;p27"/>
          <p:cNvSpPr txBox="1"/>
          <p:nvPr/>
        </p:nvSpPr>
        <p:spPr>
          <a:xfrm>
            <a:off x="4724400" y="1371600"/>
            <a:ext cx="9541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Step 2:</a:t>
            </a:r>
            <a:endParaRPr b="0" i="0" sz="1400" u="none" cap="none" strike="noStrike">
              <a:solidFill>
                <a:srgbClr val="000000"/>
              </a:solidFill>
              <a:latin typeface="Arial"/>
              <a:ea typeface="Arial"/>
              <a:cs typeface="Arial"/>
              <a:sym typeface="Arial"/>
            </a:endParaRPr>
          </a:p>
        </p:txBody>
      </p:sp>
      <p:sp>
        <p:nvSpPr>
          <p:cNvPr id="358" name="Google Shape;358;p27"/>
          <p:cNvSpPr txBox="1"/>
          <p:nvPr/>
        </p:nvSpPr>
        <p:spPr>
          <a:xfrm>
            <a:off x="228600" y="4114800"/>
            <a:ext cx="9541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Step 3:</a:t>
            </a:r>
            <a:endParaRPr b="0" i="0" sz="1400" u="none" cap="none" strike="noStrike">
              <a:solidFill>
                <a:srgbClr val="000000"/>
              </a:solidFill>
              <a:latin typeface="Arial"/>
              <a:ea typeface="Arial"/>
              <a:cs typeface="Arial"/>
              <a:sym typeface="Arial"/>
            </a:endParaRPr>
          </a:p>
        </p:txBody>
      </p:sp>
      <p:sp>
        <p:nvSpPr>
          <p:cNvPr id="359" name="Google Shape;359;p27"/>
          <p:cNvSpPr txBox="1"/>
          <p:nvPr/>
        </p:nvSpPr>
        <p:spPr>
          <a:xfrm>
            <a:off x="3657600" y="4050268"/>
            <a:ext cx="423705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Hierarchical network decomposition: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Results</a:t>
            </a:r>
            <a:endParaRPr/>
          </a:p>
        </p:txBody>
      </p:sp>
      <p:sp>
        <p:nvSpPr>
          <p:cNvPr id="365" name="Google Shape;365;p2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66" name="Google Shape;366;p28"/>
          <p:cNvPicPr preferRelativeResize="0"/>
          <p:nvPr/>
        </p:nvPicPr>
        <p:blipFill rotWithShape="1">
          <a:blip r:embed="rId3">
            <a:alphaModFix/>
          </a:blip>
          <a:srcRect b="0" l="0" r="0" t="0"/>
          <a:stretch/>
        </p:blipFill>
        <p:spPr>
          <a:xfrm>
            <a:off x="1295400" y="1143000"/>
            <a:ext cx="6288835" cy="4953000"/>
          </a:xfrm>
          <a:prstGeom prst="rect">
            <a:avLst/>
          </a:prstGeom>
          <a:noFill/>
          <a:ln>
            <a:noFill/>
          </a:ln>
        </p:spPr>
      </p:pic>
      <p:sp>
        <p:nvSpPr>
          <p:cNvPr id="367" name="Google Shape;367;p28"/>
          <p:cNvSpPr txBox="1"/>
          <p:nvPr/>
        </p:nvSpPr>
        <p:spPr>
          <a:xfrm>
            <a:off x="2209800" y="6150114"/>
            <a:ext cx="4343400" cy="707886"/>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Tahoma"/>
                <a:ea typeface="Tahoma"/>
                <a:cs typeface="Tahoma"/>
                <a:sym typeface="Tahoma"/>
              </a:rPr>
              <a:t>Communities in physics collaborations </a:t>
            </a:r>
            <a:endParaRPr b="0" i="0" sz="1400" u="none" cap="none" strike="noStrike">
              <a:solidFill>
                <a:srgbClr val="000000"/>
              </a:solidFill>
              <a:latin typeface="Arial"/>
              <a:ea typeface="Arial"/>
              <a:cs typeface="Arial"/>
              <a:sym typeface="Arial"/>
            </a:endParaRPr>
          </a:p>
        </p:txBody>
      </p:sp>
      <p:sp>
        <p:nvSpPr>
          <p:cNvPr id="368" name="Google Shape;368;p28"/>
          <p:cNvSpPr/>
          <p:nvPr/>
        </p:nvSpPr>
        <p:spPr>
          <a:xfrm>
            <a:off x="1524000" y="1524000"/>
            <a:ext cx="533400" cy="381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Girvan-Newman: Results</a:t>
            </a:r>
            <a:endParaRPr/>
          </a:p>
        </p:txBody>
      </p:sp>
      <p:sp>
        <p:nvSpPr>
          <p:cNvPr id="375" name="Google Shape;375;p2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Zachary’s Karate club: </a:t>
            </a:r>
            <a:br>
              <a:rPr b="1" lang="en-US">
                <a:solidFill>
                  <a:schemeClr val="accent3"/>
                </a:solidFill>
              </a:rPr>
            </a:br>
            <a:r>
              <a:rPr lang="en-US"/>
              <a:t>Hierarchical decomposition</a:t>
            </a:r>
            <a:endParaRPr/>
          </a:p>
        </p:txBody>
      </p:sp>
      <p:sp>
        <p:nvSpPr>
          <p:cNvPr id="376" name="Google Shape;376;p2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77" name="Google Shape;377;p29"/>
          <p:cNvPicPr preferRelativeResize="0"/>
          <p:nvPr/>
        </p:nvPicPr>
        <p:blipFill rotWithShape="1">
          <a:blip r:embed="rId3">
            <a:alphaModFix/>
          </a:blip>
          <a:srcRect b="0" l="0" r="0" t="0"/>
          <a:stretch/>
        </p:blipFill>
        <p:spPr>
          <a:xfrm>
            <a:off x="703557" y="2338493"/>
            <a:ext cx="5266600" cy="3352800"/>
          </a:xfrm>
          <a:prstGeom prst="rect">
            <a:avLst/>
          </a:prstGeom>
          <a:noFill/>
          <a:ln>
            <a:noFill/>
          </a:ln>
        </p:spPr>
      </p:pic>
      <p:pic>
        <p:nvPicPr>
          <p:cNvPr id="378" name="Google Shape;378;p29"/>
          <p:cNvPicPr preferRelativeResize="0"/>
          <p:nvPr/>
        </p:nvPicPr>
        <p:blipFill rotWithShape="1">
          <a:blip r:embed="rId4">
            <a:alphaModFix/>
          </a:blip>
          <a:srcRect b="0" l="0" r="0" t="0"/>
          <a:stretch/>
        </p:blipFill>
        <p:spPr>
          <a:xfrm>
            <a:off x="6248400" y="1515533"/>
            <a:ext cx="2743200" cy="4998720"/>
          </a:xfrm>
          <a:prstGeom prst="rect">
            <a:avLst/>
          </a:prstGeom>
          <a:noFill/>
          <a:ln>
            <a:noFill/>
          </a:ln>
        </p:spPr>
      </p:pic>
      <p:sp>
        <p:nvSpPr>
          <p:cNvPr id="379" name="Google Shape;379;p29"/>
          <p:cNvSpPr/>
          <p:nvPr/>
        </p:nvSpPr>
        <p:spPr>
          <a:xfrm>
            <a:off x="8569036" y="3793220"/>
            <a:ext cx="304800" cy="228600"/>
          </a:xfrm>
          <a:prstGeom prst="ellipse">
            <a:avLst/>
          </a:prstGeom>
          <a:noFill/>
          <a:ln cap="flat" cmpd="sng" w="9525">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Goal: Find Densely Linked Clusters</a:t>
            </a:r>
            <a:endParaRPr/>
          </a:p>
        </p:txBody>
      </p:sp>
      <p:pic>
        <p:nvPicPr>
          <p:cNvPr id="105" name="Google Shape;105;p3"/>
          <p:cNvPicPr preferRelativeResize="0"/>
          <p:nvPr/>
        </p:nvPicPr>
        <p:blipFill rotWithShape="1">
          <a:blip r:embed="rId3">
            <a:alphaModFix/>
          </a:blip>
          <a:srcRect b="0" l="0" r="0" t="0"/>
          <a:stretch/>
        </p:blipFill>
        <p:spPr>
          <a:xfrm>
            <a:off x="76199" y="1447800"/>
            <a:ext cx="8932863" cy="5181600"/>
          </a:xfrm>
          <a:prstGeom prst="rect">
            <a:avLst/>
          </a:prstGeom>
          <a:noFill/>
          <a:ln>
            <a:noFill/>
          </a:ln>
        </p:spPr>
      </p:pic>
      <p:sp>
        <p:nvSpPr>
          <p:cNvPr id="106" name="Google Shape;106;p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0"/>
          <p:cNvSpPr txBox="1"/>
          <p:nvPr>
            <p:ph type="title"/>
          </p:nvPr>
        </p:nvSpPr>
        <p:spPr>
          <a:xfrm>
            <a:off x="749808" y="914400"/>
            <a:ext cx="8241792" cy="163677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NEED TO RESOLVE 2 QUESTIONS</a:t>
            </a:r>
            <a:endParaRPr/>
          </a:p>
        </p:txBody>
      </p:sp>
      <p:sp>
        <p:nvSpPr>
          <p:cNvPr id="385" name="Google Shape;385;p30"/>
          <p:cNvSpPr txBox="1"/>
          <p:nvPr>
            <p:ph idx="1" type="body"/>
          </p:nvPr>
        </p:nvSpPr>
        <p:spPr>
          <a:xfrm>
            <a:off x="740664" y="2743200"/>
            <a:ext cx="8022336" cy="3733800"/>
          </a:xfrm>
          <a:prstGeom prst="rect">
            <a:avLst/>
          </a:prstGeom>
          <a:noFill/>
          <a:ln>
            <a:noFill/>
          </a:ln>
        </p:spPr>
        <p:txBody>
          <a:bodyPr anchorCtr="0" anchor="t" bIns="45700" lIns="91425" spcFirstLastPara="1" rIns="91425" wrap="square" tIns="45700">
            <a:noAutofit/>
          </a:bodyPr>
          <a:lstStyle/>
          <a:p>
            <a:pPr indent="-742950" lvl="0" marL="742950" rtl="0" algn="l">
              <a:lnSpc>
                <a:spcPct val="100000"/>
              </a:lnSpc>
              <a:spcBef>
                <a:spcPts val="0"/>
              </a:spcBef>
              <a:spcAft>
                <a:spcPts val="0"/>
              </a:spcAft>
              <a:buSzPts val="2800"/>
              <a:buFont typeface="Tahoma"/>
              <a:buAutoNum type="arabicPeriod"/>
            </a:pPr>
            <a:r>
              <a:rPr b="1" lang="en-US" sz="2800"/>
              <a:t>How to compute betweenness?</a:t>
            </a:r>
            <a:endParaRPr/>
          </a:p>
          <a:p>
            <a:pPr indent="-742950" lvl="0" marL="742950" rtl="0" algn="l">
              <a:lnSpc>
                <a:spcPct val="100000"/>
              </a:lnSpc>
              <a:spcBef>
                <a:spcPts val="560"/>
              </a:spcBef>
              <a:spcAft>
                <a:spcPts val="0"/>
              </a:spcAft>
              <a:buSzPts val="2800"/>
              <a:buFont typeface="Tahoma"/>
              <a:buAutoNum type="arabicPeriod"/>
            </a:pPr>
            <a:r>
              <a:rPr b="1" lang="en-US" sz="2800">
                <a:solidFill>
                  <a:srgbClr val="FF0000"/>
                </a:solidFill>
              </a:rPr>
              <a:t>How to select the number of clusters?</a:t>
            </a:r>
            <a:endParaRPr/>
          </a:p>
        </p:txBody>
      </p:sp>
      <p:sp>
        <p:nvSpPr>
          <p:cNvPr id="386" name="Google Shape;386;p30"/>
          <p:cNvSpPr txBox="1"/>
          <p:nvPr>
            <p:ph idx="11" type="ftr"/>
          </p:nvPr>
        </p:nvSpPr>
        <p:spPr>
          <a:xfrm>
            <a:off x="740664" y="6248400"/>
            <a:ext cx="5279136" cy="4572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1400"/>
              <a:buNone/>
            </a:pPr>
            <a:r>
              <a:rPr lang="en-US"/>
              <a:t>J. Leskovec, A. Rajaraman, J. Ullman: Mining of Massive Datasets, http://www.mmds.org</a:t>
            </a:r>
            <a:endParaRPr/>
          </a:p>
        </p:txBody>
      </p:sp>
      <p:sp>
        <p:nvSpPr>
          <p:cNvPr id="387" name="Google Shape;387;p3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88" name="Google Shape;388;p30"/>
          <p:cNvPicPr preferRelativeResize="0"/>
          <p:nvPr/>
        </p:nvPicPr>
        <p:blipFill rotWithShape="1">
          <a:blip r:embed="rId3">
            <a:alphaModFix/>
          </a:blip>
          <a:srcRect b="0" l="0" r="0" t="0"/>
          <a:stretch/>
        </p:blipFill>
        <p:spPr>
          <a:xfrm>
            <a:off x="4206567" y="4016415"/>
            <a:ext cx="3820064" cy="201456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Network Communities</a:t>
            </a:r>
            <a:endParaRPr/>
          </a:p>
        </p:txBody>
      </p:sp>
      <p:sp>
        <p:nvSpPr>
          <p:cNvPr id="395" name="Google Shape;395;p3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396" name="Google Shape;396;p31"/>
          <p:cNvPicPr preferRelativeResize="0"/>
          <p:nvPr/>
        </p:nvPicPr>
        <p:blipFill rotWithShape="1">
          <a:blip r:embed="rId3">
            <a:alphaModFix/>
          </a:blip>
          <a:srcRect b="0" l="0" r="0" t="0"/>
          <a:stretch/>
        </p:blipFill>
        <p:spPr>
          <a:xfrm>
            <a:off x="5486400" y="1371600"/>
            <a:ext cx="2701918" cy="2590800"/>
          </a:xfrm>
          <a:prstGeom prst="rect">
            <a:avLst/>
          </a:prstGeom>
          <a:noFill/>
          <a:ln>
            <a:noFill/>
          </a:ln>
        </p:spPr>
      </p:pic>
      <p:sp>
        <p:nvSpPr>
          <p:cNvPr id="397" name="Google Shape;397;p31"/>
          <p:cNvSpPr/>
          <p:nvPr/>
        </p:nvSpPr>
        <p:spPr>
          <a:xfrm rot="-5400000">
            <a:off x="6612483" y="2988717"/>
            <a:ext cx="186236" cy="3048002"/>
          </a:xfrm>
          <a:prstGeom prst="leftBrace">
            <a:avLst>
              <a:gd fmla="val 94048" name="adj1"/>
              <a:gd fmla="val 48454" name="adj2"/>
            </a:avLst>
          </a:prstGeom>
          <a:noFill/>
          <a:ln cap="flat" cmpd="sng" w="28575">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398" name="Google Shape;398;p31"/>
          <p:cNvSpPr txBox="1"/>
          <p:nvPr/>
        </p:nvSpPr>
        <p:spPr>
          <a:xfrm>
            <a:off x="5486400" y="4724400"/>
            <a:ext cx="22365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008000"/>
                </a:solidFill>
                <a:latin typeface="Arial"/>
                <a:ea typeface="Arial"/>
                <a:cs typeface="Arial"/>
                <a:sym typeface="Arial"/>
              </a:rPr>
              <a:t>Need a null model!</a:t>
            </a:r>
            <a:endParaRPr b="0" i="0" sz="1400" u="none" cap="none" strike="noStrike">
              <a:solidFill>
                <a:srgbClr val="000000"/>
              </a:solidFill>
              <a:latin typeface="Arial"/>
              <a:ea typeface="Arial"/>
              <a:cs typeface="Arial"/>
              <a:sym typeface="Arial"/>
            </a:endParaRPr>
          </a:p>
        </p:txBody>
      </p:sp>
      <p:sp>
        <p:nvSpPr>
          <p:cNvPr id="399" name="Google Shape;399;p31"/>
          <p:cNvSpPr/>
          <p:nvPr/>
        </p:nvSpPr>
        <p:spPr>
          <a:xfrm>
            <a:off x="533400" y="5486400"/>
            <a:ext cx="743465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Tahoma"/>
                <a:ea typeface="Tahoma"/>
                <a:cs typeface="Tahoma"/>
                <a:sym typeface="Tahoma"/>
              </a:rPr>
              <a:t>The null model is a graph which matches one specific graph in some of its structural features, but which is otherwise taken to be an instance of a random graph. The null model is used as a term of comparison, to verify whether the graph in question displays some feature, such as community structure, or not.</a:t>
            </a:r>
            <a:endParaRPr b="0" i="0" sz="1400" u="none" cap="none" strike="noStrike">
              <a:solidFill>
                <a:srgbClr val="000000"/>
              </a:solidFill>
              <a:latin typeface="Arial"/>
              <a:ea typeface="Arial"/>
              <a:cs typeface="Arial"/>
              <a:sym typeface="Arial"/>
            </a:endParaRPr>
          </a:p>
        </p:txBody>
      </p:sp>
      <p:sp>
        <p:nvSpPr>
          <p:cNvPr id="400" name="Google Shape;400;p31"/>
          <p:cNvSpPr txBox="1"/>
          <p:nvPr>
            <p:ph idx="1" type="body"/>
          </p:nvPr>
        </p:nvSpPr>
        <p:spPr>
          <a:xfrm>
            <a:off x="685800" y="1447800"/>
            <a:ext cx="8153400" cy="3352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Communities: </a:t>
            </a:r>
            <a:r>
              <a:rPr lang="en-US" sz="2400">
                <a:solidFill>
                  <a:srgbClr val="FF0000"/>
                </a:solidFill>
              </a:rPr>
              <a:t>sets of tightly </a:t>
            </a:r>
            <a:br>
              <a:rPr lang="en-US" sz="2400">
                <a:solidFill>
                  <a:srgbClr val="FF0000"/>
                </a:solidFill>
              </a:rPr>
            </a:br>
            <a:r>
              <a:rPr lang="en-US" sz="2400">
                <a:solidFill>
                  <a:srgbClr val="FF0000"/>
                </a:solidFill>
              </a:rPr>
              <a:t>connected nodes</a:t>
            </a:r>
            <a:endParaRPr/>
          </a:p>
          <a:p>
            <a:pPr indent="-342900" lvl="0" marL="342900" rtl="0" algn="l">
              <a:lnSpc>
                <a:spcPct val="100000"/>
              </a:lnSpc>
              <a:spcBef>
                <a:spcPts val="480"/>
              </a:spcBef>
              <a:spcAft>
                <a:spcPts val="0"/>
              </a:spcAft>
              <a:buSzPts val="2400"/>
              <a:buFont typeface="Noto Sans Symbols"/>
              <a:buChar char="❑"/>
            </a:pPr>
            <a:r>
              <a:rPr lang="en-US" sz="2400"/>
              <a:t>Define modularity Q</a:t>
            </a:r>
            <a:endParaRPr/>
          </a:p>
          <a:p>
            <a:pPr indent="-285750" lvl="1" marL="742950" rtl="0" algn="l">
              <a:lnSpc>
                <a:spcPct val="100000"/>
              </a:lnSpc>
              <a:spcBef>
                <a:spcPts val="400"/>
              </a:spcBef>
              <a:spcAft>
                <a:spcPts val="0"/>
              </a:spcAft>
              <a:buSzPts val="2000"/>
              <a:buChar char="⮚"/>
            </a:pPr>
            <a:r>
              <a:rPr lang="en-US" sz="2000"/>
              <a:t>A measure of how well a network</a:t>
            </a:r>
            <a:br>
              <a:rPr lang="en-US" sz="2000"/>
            </a:br>
            <a:r>
              <a:rPr lang="en-US" sz="2000"/>
              <a:t>is partitioned into communities</a:t>
            </a:r>
            <a:endParaRPr/>
          </a:p>
          <a:p>
            <a:pPr indent="-285750" lvl="1" marL="742950" rtl="0" algn="l">
              <a:lnSpc>
                <a:spcPct val="100000"/>
              </a:lnSpc>
              <a:spcBef>
                <a:spcPts val="400"/>
              </a:spcBef>
              <a:spcAft>
                <a:spcPts val="0"/>
              </a:spcAft>
              <a:buSzPts val="2000"/>
              <a:buChar char="⮚"/>
            </a:pPr>
            <a:r>
              <a:rPr lang="en-US" sz="2000"/>
              <a:t>Given a partition of the network </a:t>
            </a:r>
            <a:br>
              <a:rPr lang="en-US" sz="2000"/>
            </a:br>
            <a:r>
              <a:rPr lang="en-US" sz="2000"/>
              <a:t>into groups </a:t>
            </a:r>
            <a:r>
              <a:rPr i="1" lang="en-US" sz="2000"/>
              <a:t>s</a:t>
            </a:r>
            <a:r>
              <a:rPr lang="en-US" sz="2000"/>
              <a:t> in </a:t>
            </a:r>
            <a:r>
              <a:rPr i="1" lang="en-US" sz="2000"/>
              <a:t>S</a:t>
            </a:r>
            <a:endParaRPr/>
          </a:p>
          <a:p>
            <a:pPr indent="-285750" lvl="1" marL="742950" rtl="0" algn="l">
              <a:lnSpc>
                <a:spcPct val="100000"/>
              </a:lnSpc>
              <a:spcBef>
                <a:spcPts val="400"/>
              </a:spcBef>
              <a:spcAft>
                <a:spcPts val="0"/>
              </a:spcAft>
              <a:buSzPts val="2000"/>
              <a:buChar char="⮚"/>
            </a:pPr>
            <a:r>
              <a:rPr i="1" lang="en-US" sz="2000"/>
              <a:t>Q = Sum</a:t>
            </a:r>
            <a:r>
              <a:rPr baseline="-25000" i="1" lang="en-US" sz="2000"/>
              <a:t>s_in_S</a:t>
            </a:r>
            <a:r>
              <a:rPr lang="en-US" sz="2000"/>
              <a:t> [(# edges in group s) –</a:t>
            </a:r>
            <a:r>
              <a:rPr i="1" lang="en-US" sz="2000"/>
              <a:t> </a:t>
            </a:r>
            <a:r>
              <a:rPr lang="en-US" sz="2000"/>
              <a:t>(expected # edges in group s)]</a:t>
            </a:r>
            <a:endParaRPr i="1" sz="2000"/>
          </a:p>
        </p:txBody>
      </p:sp>
      <p:sp>
        <p:nvSpPr>
          <p:cNvPr id="401" name="Google Shape;401;p31"/>
          <p:cNvSpPr txBox="1"/>
          <p:nvPr/>
        </p:nvSpPr>
        <p:spPr>
          <a:xfrm>
            <a:off x="574962" y="4574976"/>
            <a:ext cx="2061142" cy="646331"/>
          </a:xfrm>
          <a:prstGeom prst="rect">
            <a:avLst/>
          </a:prstGeom>
          <a:solidFill>
            <a:srgbClr val="B6DDE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When s is empty? </a:t>
            </a:r>
            <a:br>
              <a:rPr b="0" i="0" lang="en-US" sz="1800" u="none" cap="none" strike="noStrike">
                <a:solidFill>
                  <a:schemeClr val="dk1"/>
                </a:solidFill>
                <a:latin typeface="Tahoma"/>
                <a:ea typeface="Tahoma"/>
                <a:cs typeface="Tahoma"/>
                <a:sym typeface="Tahoma"/>
              </a:rPr>
            </a:br>
            <a:r>
              <a:rPr b="0" i="0" lang="en-US" sz="1800" u="none" cap="none" strike="noStrike">
                <a:solidFill>
                  <a:schemeClr val="dk1"/>
                </a:solidFill>
                <a:latin typeface="Tahoma"/>
                <a:ea typeface="Tahoma"/>
                <a:cs typeface="Tahoma"/>
                <a:sym typeface="Tahoma"/>
              </a:rPr>
              <a:t>When s is full?</a:t>
            </a:r>
            <a:endParaRPr b="0" i="0" sz="1400" u="none" cap="none" strike="noStrike">
              <a:solidFill>
                <a:srgbClr val="000000"/>
              </a:solidFill>
              <a:latin typeface="Arial"/>
              <a:ea typeface="Arial"/>
              <a:cs typeface="Arial"/>
              <a:sym typeface="Arial"/>
            </a:endParaRPr>
          </a:p>
        </p:txBody>
      </p:sp>
      <p:cxnSp>
        <p:nvCxnSpPr>
          <p:cNvPr id="402" name="Google Shape;402;p31"/>
          <p:cNvCxnSpPr>
            <a:stCxn id="401" idx="3"/>
          </p:cNvCxnSpPr>
          <p:nvPr/>
        </p:nvCxnSpPr>
        <p:spPr>
          <a:xfrm flipH="1" rot="10800000">
            <a:off x="2636104" y="4605942"/>
            <a:ext cx="2545500" cy="292200"/>
          </a:xfrm>
          <a:prstGeom prst="straightConnector1">
            <a:avLst/>
          </a:prstGeom>
          <a:solidFill>
            <a:schemeClr val="accent1"/>
          </a:solidFill>
          <a:ln cap="flat" cmpd="sng" w="9525">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Null Model: Configuration Model</a:t>
            </a:r>
            <a:endParaRPr/>
          </a:p>
        </p:txBody>
      </p:sp>
      <p:sp>
        <p:nvSpPr>
          <p:cNvPr id="409" name="Google Shape;409;p32"/>
          <p:cNvSpPr txBox="1"/>
          <p:nvPr>
            <p:ph idx="1" type="body"/>
          </p:nvPr>
        </p:nvSpPr>
        <p:spPr>
          <a:xfrm>
            <a:off x="457200" y="1295400"/>
            <a:ext cx="8534400" cy="5257801"/>
          </a:xfrm>
          <a:prstGeom prst="rect">
            <a:avLst/>
          </a:prstGeom>
          <a:blipFill rotWithShape="1">
            <a:blip r:embed="rId3">
              <a:alphaModFix/>
            </a:blip>
            <a:stretch>
              <a:fillRect b="0" l="0" r="0" t="-578"/>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410" name="Google Shape;410;p3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411" name="Google Shape;411;p32"/>
          <p:cNvCxnSpPr/>
          <p:nvPr/>
        </p:nvCxnSpPr>
        <p:spPr>
          <a:xfrm>
            <a:off x="6807829" y="2811761"/>
            <a:ext cx="190500" cy="133606"/>
          </a:xfrm>
          <a:prstGeom prst="straightConnector1">
            <a:avLst/>
          </a:prstGeom>
          <a:noFill/>
          <a:ln cap="flat" cmpd="sng" w="28575">
            <a:solidFill>
              <a:schemeClr val="dk1"/>
            </a:solidFill>
            <a:prstDash val="solid"/>
            <a:round/>
            <a:headEnd len="sm" w="sm" type="none"/>
            <a:tailEnd len="sm" w="sm" type="none"/>
          </a:ln>
        </p:spPr>
      </p:cxnSp>
      <p:cxnSp>
        <p:nvCxnSpPr>
          <p:cNvPr id="412" name="Google Shape;412;p32"/>
          <p:cNvCxnSpPr/>
          <p:nvPr/>
        </p:nvCxnSpPr>
        <p:spPr>
          <a:xfrm>
            <a:off x="7696200" y="3200400"/>
            <a:ext cx="533400" cy="381000"/>
          </a:xfrm>
          <a:prstGeom prst="straightConnector1">
            <a:avLst/>
          </a:prstGeom>
          <a:noFill/>
          <a:ln cap="flat" cmpd="sng" w="28575">
            <a:solidFill>
              <a:schemeClr val="dk1"/>
            </a:solidFill>
            <a:prstDash val="solid"/>
            <a:round/>
            <a:headEnd len="sm" w="sm" type="none"/>
            <a:tailEnd len="sm" w="sm" type="none"/>
          </a:ln>
        </p:spPr>
      </p:cxnSp>
      <p:cxnSp>
        <p:nvCxnSpPr>
          <p:cNvPr id="413" name="Google Shape;413;p32"/>
          <p:cNvCxnSpPr/>
          <p:nvPr/>
        </p:nvCxnSpPr>
        <p:spPr>
          <a:xfrm flipH="1" rot="10800000">
            <a:off x="7772400" y="3429000"/>
            <a:ext cx="152400" cy="152400"/>
          </a:xfrm>
          <a:prstGeom prst="straightConnector1">
            <a:avLst/>
          </a:prstGeom>
          <a:noFill/>
          <a:ln cap="flat" cmpd="sng" w="28575">
            <a:solidFill>
              <a:schemeClr val="dk1"/>
            </a:solidFill>
            <a:prstDash val="solid"/>
            <a:round/>
            <a:headEnd len="sm" w="sm" type="none"/>
            <a:tailEnd len="sm" w="sm" type="none"/>
          </a:ln>
        </p:spPr>
      </p:cxnSp>
      <p:cxnSp>
        <p:nvCxnSpPr>
          <p:cNvPr id="414" name="Google Shape;414;p32"/>
          <p:cNvCxnSpPr/>
          <p:nvPr/>
        </p:nvCxnSpPr>
        <p:spPr>
          <a:xfrm flipH="1" rot="10800000">
            <a:off x="7988929" y="2705100"/>
            <a:ext cx="152400" cy="152400"/>
          </a:xfrm>
          <a:prstGeom prst="straightConnector1">
            <a:avLst/>
          </a:prstGeom>
          <a:noFill/>
          <a:ln cap="flat" cmpd="sng" w="28575">
            <a:solidFill>
              <a:schemeClr val="dk1"/>
            </a:solidFill>
            <a:prstDash val="solid"/>
            <a:round/>
            <a:headEnd len="sm" w="sm" type="none"/>
            <a:tailEnd len="sm" w="sm" type="none"/>
          </a:ln>
        </p:spPr>
      </p:cxnSp>
      <p:cxnSp>
        <p:nvCxnSpPr>
          <p:cNvPr id="415" name="Google Shape;415;p32"/>
          <p:cNvCxnSpPr/>
          <p:nvPr/>
        </p:nvCxnSpPr>
        <p:spPr>
          <a:xfrm flipH="1" rot="10800000">
            <a:off x="6617329" y="2857500"/>
            <a:ext cx="152400" cy="152400"/>
          </a:xfrm>
          <a:prstGeom prst="straightConnector1">
            <a:avLst/>
          </a:prstGeom>
          <a:noFill/>
          <a:ln cap="flat" cmpd="sng" w="28575">
            <a:solidFill>
              <a:schemeClr val="dk1"/>
            </a:solidFill>
            <a:prstDash val="solid"/>
            <a:round/>
            <a:headEnd len="sm" w="sm" type="none"/>
            <a:tailEnd len="sm" w="sm" type="none"/>
          </a:ln>
        </p:spPr>
      </p:cxnSp>
      <p:cxnSp>
        <p:nvCxnSpPr>
          <p:cNvPr id="416" name="Google Shape;416;p32"/>
          <p:cNvCxnSpPr/>
          <p:nvPr/>
        </p:nvCxnSpPr>
        <p:spPr>
          <a:xfrm flipH="1" rot="10800000">
            <a:off x="6845929" y="2628900"/>
            <a:ext cx="152400" cy="152400"/>
          </a:xfrm>
          <a:prstGeom prst="straightConnector1">
            <a:avLst/>
          </a:prstGeom>
          <a:noFill/>
          <a:ln cap="flat" cmpd="sng" w="28575">
            <a:solidFill>
              <a:schemeClr val="dk1"/>
            </a:solidFill>
            <a:prstDash val="solid"/>
            <a:round/>
            <a:headEnd len="sm" w="sm" type="none"/>
            <a:tailEnd len="sm" w="sm" type="none"/>
          </a:ln>
        </p:spPr>
      </p:cxnSp>
      <p:cxnSp>
        <p:nvCxnSpPr>
          <p:cNvPr id="417" name="Google Shape;417;p32"/>
          <p:cNvCxnSpPr/>
          <p:nvPr/>
        </p:nvCxnSpPr>
        <p:spPr>
          <a:xfrm flipH="1" rot="10800000">
            <a:off x="7962900" y="3352800"/>
            <a:ext cx="342900" cy="38100"/>
          </a:xfrm>
          <a:prstGeom prst="straightConnector1">
            <a:avLst/>
          </a:prstGeom>
          <a:noFill/>
          <a:ln cap="flat" cmpd="sng" w="28575">
            <a:solidFill>
              <a:schemeClr val="dk1"/>
            </a:solidFill>
            <a:prstDash val="solid"/>
            <a:round/>
            <a:headEnd len="sm" w="sm" type="none"/>
            <a:tailEnd len="sm" w="sm" type="none"/>
          </a:ln>
        </p:spPr>
      </p:cxnSp>
      <p:cxnSp>
        <p:nvCxnSpPr>
          <p:cNvPr id="418" name="Google Shape;418;p32"/>
          <p:cNvCxnSpPr/>
          <p:nvPr/>
        </p:nvCxnSpPr>
        <p:spPr>
          <a:xfrm rot="10800000">
            <a:off x="7684129" y="2857500"/>
            <a:ext cx="304800" cy="76200"/>
          </a:xfrm>
          <a:prstGeom prst="straightConnector1">
            <a:avLst/>
          </a:prstGeom>
          <a:noFill/>
          <a:ln cap="flat" cmpd="sng" w="28575">
            <a:solidFill>
              <a:schemeClr val="dk1"/>
            </a:solidFill>
            <a:prstDash val="solid"/>
            <a:round/>
            <a:headEnd len="sm" w="sm" type="none"/>
            <a:tailEnd len="sm" w="sm" type="none"/>
          </a:ln>
        </p:spPr>
      </p:cxnSp>
      <p:sp>
        <p:nvSpPr>
          <p:cNvPr id="419" name="Google Shape;419;p32"/>
          <p:cNvSpPr/>
          <p:nvPr/>
        </p:nvSpPr>
        <p:spPr>
          <a:xfrm>
            <a:off x="7848600" y="3276600"/>
            <a:ext cx="228600" cy="228600"/>
          </a:xfrm>
          <a:prstGeom prst="ellipse">
            <a:avLst/>
          </a:prstGeom>
          <a:solidFill>
            <a:srgbClr val="FF0000"/>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j</a:t>
            </a:r>
            <a:endParaRPr b="0" i="0" sz="1400" u="none" cap="none" strike="noStrike">
              <a:solidFill>
                <a:srgbClr val="000000"/>
              </a:solidFill>
              <a:latin typeface="Arial"/>
              <a:ea typeface="Arial"/>
              <a:cs typeface="Arial"/>
              <a:sym typeface="Arial"/>
            </a:endParaRPr>
          </a:p>
        </p:txBody>
      </p:sp>
      <p:sp>
        <p:nvSpPr>
          <p:cNvPr id="420" name="Google Shape;420;p32"/>
          <p:cNvSpPr/>
          <p:nvPr/>
        </p:nvSpPr>
        <p:spPr>
          <a:xfrm>
            <a:off x="6693529" y="2697461"/>
            <a:ext cx="228600" cy="228600"/>
          </a:xfrm>
          <a:prstGeom prst="ellipse">
            <a:avLst/>
          </a:prstGeom>
          <a:solidFill>
            <a:srgbClr val="FF0000"/>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Arial"/>
                <a:ea typeface="Arial"/>
                <a:cs typeface="Arial"/>
                <a:sym typeface="Arial"/>
              </a:rPr>
              <a:t>i</a:t>
            </a:r>
            <a:endParaRPr b="0" i="0" sz="1400" u="none" cap="none" strike="noStrike">
              <a:solidFill>
                <a:srgbClr val="000000"/>
              </a:solidFill>
              <a:latin typeface="Arial"/>
              <a:ea typeface="Arial"/>
              <a:cs typeface="Arial"/>
              <a:sym typeface="Arial"/>
            </a:endParaRPr>
          </a:p>
        </p:txBody>
      </p:sp>
      <p:sp>
        <p:nvSpPr>
          <p:cNvPr id="421" name="Google Shape;421;p32"/>
          <p:cNvSpPr/>
          <p:nvPr/>
        </p:nvSpPr>
        <p:spPr>
          <a:xfrm>
            <a:off x="7848600" y="2781300"/>
            <a:ext cx="228600" cy="228600"/>
          </a:xfrm>
          <a:prstGeom prst="ellipse">
            <a:avLst/>
          </a:prstGeom>
          <a:solidFill>
            <a:srgbClr val="FF0000"/>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cxnSp>
        <p:nvCxnSpPr>
          <p:cNvPr id="422" name="Google Shape;422;p32"/>
          <p:cNvCxnSpPr/>
          <p:nvPr/>
        </p:nvCxnSpPr>
        <p:spPr>
          <a:xfrm flipH="1" rot="10800000">
            <a:off x="6795758" y="3386583"/>
            <a:ext cx="381000" cy="76200"/>
          </a:xfrm>
          <a:prstGeom prst="straightConnector1">
            <a:avLst/>
          </a:prstGeom>
          <a:noFill/>
          <a:ln cap="flat" cmpd="sng" w="28575">
            <a:solidFill>
              <a:schemeClr val="dk1"/>
            </a:solidFill>
            <a:prstDash val="solid"/>
            <a:round/>
            <a:headEnd len="sm" w="sm" type="none"/>
            <a:tailEnd len="sm" w="sm" type="none"/>
          </a:ln>
        </p:spPr>
      </p:cxnSp>
      <p:sp>
        <p:nvSpPr>
          <p:cNvPr id="423" name="Google Shape;423;p32"/>
          <p:cNvSpPr/>
          <p:nvPr/>
        </p:nvSpPr>
        <p:spPr>
          <a:xfrm>
            <a:off x="6655429" y="3310383"/>
            <a:ext cx="228600" cy="228600"/>
          </a:xfrm>
          <a:prstGeom prst="ellipse">
            <a:avLst/>
          </a:prstGeom>
          <a:solidFill>
            <a:srgbClr val="FF0000"/>
          </a:solidFill>
          <a:ln>
            <a:noFill/>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p:txBody>
      </p:sp>
      <p:pic>
        <p:nvPicPr>
          <p:cNvPr id="424" name="Google Shape;424;p32"/>
          <p:cNvPicPr preferRelativeResize="0"/>
          <p:nvPr/>
        </p:nvPicPr>
        <p:blipFill rotWithShape="1">
          <a:blip r:embed="rId4">
            <a:alphaModFix/>
          </a:blip>
          <a:srcRect b="0" l="0" r="0" t="0"/>
          <a:stretch/>
        </p:blipFill>
        <p:spPr>
          <a:xfrm>
            <a:off x="7455541" y="1081220"/>
            <a:ext cx="1688471" cy="135718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Modularity</a:t>
            </a:r>
            <a:endParaRPr/>
          </a:p>
        </p:txBody>
      </p:sp>
      <p:sp>
        <p:nvSpPr>
          <p:cNvPr id="430" name="Google Shape;430;p33"/>
          <p:cNvSpPr txBox="1"/>
          <p:nvPr>
            <p:ph idx="1" type="body"/>
          </p:nvPr>
        </p:nvSpPr>
        <p:spPr>
          <a:xfrm>
            <a:off x="685800" y="4572000"/>
            <a:ext cx="7848600" cy="24384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Modularity values takes range [-1,1]</a:t>
            </a:r>
            <a:endParaRPr/>
          </a:p>
          <a:p>
            <a:pPr indent="-285750" lvl="1" marL="742950" rtl="0" algn="l">
              <a:lnSpc>
                <a:spcPct val="100000"/>
              </a:lnSpc>
              <a:spcBef>
                <a:spcPts val="480"/>
              </a:spcBef>
              <a:spcAft>
                <a:spcPts val="0"/>
              </a:spcAft>
              <a:buSzPts val="2400"/>
              <a:buChar char="⮚"/>
            </a:pPr>
            <a:r>
              <a:rPr lang="en-US"/>
              <a:t>It is positive if the number of edges within groups exceeds the expected number</a:t>
            </a:r>
            <a:endParaRPr/>
          </a:p>
          <a:p>
            <a:pPr indent="-285750" lvl="1" marL="742950" rtl="0" algn="l">
              <a:lnSpc>
                <a:spcPct val="100000"/>
              </a:lnSpc>
              <a:spcBef>
                <a:spcPts val="480"/>
              </a:spcBef>
              <a:spcAft>
                <a:spcPts val="0"/>
              </a:spcAft>
              <a:buSzPts val="2400"/>
              <a:buChar char="⮚"/>
            </a:pPr>
            <a:r>
              <a:rPr lang="en-US"/>
              <a:t>Q &gt; 0.3-0.7 means significant community structure</a:t>
            </a:r>
            <a:endParaRPr/>
          </a:p>
        </p:txBody>
      </p:sp>
      <p:sp>
        <p:nvSpPr>
          <p:cNvPr id="431" name="Google Shape;431;p3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432" name="Google Shape;432;p33"/>
          <p:cNvPicPr preferRelativeResize="0"/>
          <p:nvPr/>
        </p:nvPicPr>
        <p:blipFill rotWithShape="1">
          <a:blip r:embed="rId3">
            <a:alphaModFix/>
          </a:blip>
          <a:srcRect b="0" l="0" r="0" t="0"/>
          <a:stretch/>
        </p:blipFill>
        <p:spPr>
          <a:xfrm>
            <a:off x="533400" y="1224165"/>
            <a:ext cx="7620000" cy="2636063"/>
          </a:xfrm>
          <a:prstGeom prst="rect">
            <a:avLst/>
          </a:prstGeom>
          <a:noFill/>
          <a:ln>
            <a:noFill/>
          </a:ln>
        </p:spPr>
      </p:pic>
      <p:sp>
        <p:nvSpPr>
          <p:cNvPr id="433" name="Google Shape;433;p33"/>
          <p:cNvSpPr txBox="1"/>
          <p:nvPr/>
        </p:nvSpPr>
        <p:spPr>
          <a:xfrm>
            <a:off x="3810000" y="3589787"/>
            <a:ext cx="15724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50"/>
                </a:solidFill>
                <a:latin typeface="Tahoma"/>
                <a:ea typeface="Tahoma"/>
                <a:cs typeface="Tahoma"/>
                <a:sym typeface="Tahoma"/>
              </a:rPr>
              <a:t>edge by edge</a:t>
            </a:r>
            <a:endParaRPr b="0" i="0" sz="1400" u="none" cap="none" strike="noStrike">
              <a:solidFill>
                <a:srgbClr val="000000"/>
              </a:solidFill>
              <a:latin typeface="Arial"/>
              <a:ea typeface="Arial"/>
              <a:cs typeface="Arial"/>
              <a:sym typeface="Arial"/>
            </a:endParaRPr>
          </a:p>
        </p:txBody>
      </p:sp>
      <p:cxnSp>
        <p:nvCxnSpPr>
          <p:cNvPr id="434" name="Google Shape;434;p33"/>
          <p:cNvCxnSpPr/>
          <p:nvPr/>
        </p:nvCxnSpPr>
        <p:spPr>
          <a:xfrm>
            <a:off x="3810000" y="3276600"/>
            <a:ext cx="1066800" cy="0"/>
          </a:xfrm>
          <a:prstGeom prst="straightConnector1">
            <a:avLst/>
          </a:prstGeom>
          <a:solidFill>
            <a:schemeClr val="accent1"/>
          </a:solidFill>
          <a:ln cap="flat" cmpd="sng" w="9525">
            <a:solidFill>
              <a:schemeClr val="dk1"/>
            </a:solidFill>
            <a:prstDash val="solid"/>
            <a:round/>
            <a:headEnd len="sm" w="sm" type="none"/>
            <a:tailEnd len="sm" w="sm" type="none"/>
          </a:ln>
        </p:spPr>
      </p:cxnSp>
      <p:cxnSp>
        <p:nvCxnSpPr>
          <p:cNvPr id="435" name="Google Shape;435;p33"/>
          <p:cNvCxnSpPr>
            <a:endCxn id="433" idx="0"/>
          </p:cNvCxnSpPr>
          <p:nvPr/>
        </p:nvCxnSpPr>
        <p:spPr>
          <a:xfrm>
            <a:off x="4374509" y="3276587"/>
            <a:ext cx="221700" cy="313200"/>
          </a:xfrm>
          <a:prstGeom prst="straightConnector1">
            <a:avLst/>
          </a:prstGeom>
          <a:solidFill>
            <a:schemeClr val="accent1"/>
          </a:solidFill>
          <a:ln cap="flat" cmpd="sng" w="9525">
            <a:solidFill>
              <a:schemeClr val="dk1"/>
            </a:solidFill>
            <a:prstDash val="solid"/>
            <a:round/>
            <a:headEnd len="med" w="med" type="stealth"/>
            <a:tailEnd len="sm" w="sm" type="none"/>
          </a:ln>
        </p:spPr>
      </p:cxnSp>
      <p:sp>
        <p:nvSpPr>
          <p:cNvPr id="436" name="Google Shape;436;p33"/>
          <p:cNvSpPr txBox="1"/>
          <p:nvPr/>
        </p:nvSpPr>
        <p:spPr>
          <a:xfrm>
            <a:off x="6887635" y="3078676"/>
            <a:ext cx="1468672"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The expected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existence </a:t>
            </a:r>
            <a:br>
              <a:rPr b="0" i="0" lang="en-US" sz="1600" u="none" cap="none" strike="noStrike">
                <a:solidFill>
                  <a:srgbClr val="00B050"/>
                </a:solidFill>
                <a:latin typeface="Tahoma"/>
                <a:ea typeface="Tahoma"/>
                <a:cs typeface="Tahoma"/>
                <a:sym typeface="Tahoma"/>
              </a:rPr>
            </a:br>
            <a:r>
              <a:rPr b="0" i="0" lang="en-US" sz="1600" u="none" cap="none" strike="noStrike">
                <a:solidFill>
                  <a:srgbClr val="00B050"/>
                </a:solidFill>
                <a:latin typeface="Tahoma"/>
                <a:ea typeface="Tahoma"/>
                <a:cs typeface="Tahoma"/>
                <a:sym typeface="Tahoma"/>
              </a:rPr>
              <a:t>of the edge</a:t>
            </a:r>
            <a:endParaRPr b="0" i="0" sz="1400" u="none" cap="none" strike="noStrike">
              <a:solidFill>
                <a:srgbClr val="000000"/>
              </a:solidFill>
              <a:latin typeface="Arial"/>
              <a:ea typeface="Arial"/>
              <a:cs typeface="Arial"/>
              <a:sym typeface="Arial"/>
            </a:endParaRPr>
          </a:p>
        </p:txBody>
      </p:sp>
      <p:cxnSp>
        <p:nvCxnSpPr>
          <p:cNvPr id="437" name="Google Shape;437;p33"/>
          <p:cNvCxnSpPr/>
          <p:nvPr/>
        </p:nvCxnSpPr>
        <p:spPr>
          <a:xfrm>
            <a:off x="5343358" y="3254601"/>
            <a:ext cx="332178" cy="687235"/>
          </a:xfrm>
          <a:prstGeom prst="straightConnector1">
            <a:avLst/>
          </a:prstGeom>
          <a:solidFill>
            <a:schemeClr val="accent1"/>
          </a:solidFill>
          <a:ln cap="flat" cmpd="sng" w="9525">
            <a:solidFill>
              <a:schemeClr val="dk1"/>
            </a:solidFill>
            <a:prstDash val="solid"/>
            <a:round/>
            <a:headEnd len="med" w="med" type="stealth"/>
            <a:tailEnd len="sm" w="sm" type="none"/>
          </a:ln>
        </p:spPr>
      </p:cxnSp>
      <p:sp>
        <p:nvSpPr>
          <p:cNvPr id="438" name="Google Shape;438;p33"/>
          <p:cNvSpPr/>
          <p:nvPr/>
        </p:nvSpPr>
        <p:spPr>
          <a:xfrm>
            <a:off x="5895182" y="2590800"/>
            <a:ext cx="505618" cy="762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
        <p:nvSpPr>
          <p:cNvPr id="439" name="Google Shape;439;p33"/>
          <p:cNvSpPr txBox="1"/>
          <p:nvPr/>
        </p:nvSpPr>
        <p:spPr>
          <a:xfrm>
            <a:off x="5489533" y="3598219"/>
            <a:ext cx="1223412" cy="83099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The actual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B050"/>
                </a:solidFill>
                <a:latin typeface="Tahoma"/>
                <a:ea typeface="Tahoma"/>
                <a:cs typeface="Tahoma"/>
                <a:sym typeface="Tahoma"/>
              </a:rPr>
              <a:t>existence </a:t>
            </a:r>
            <a:br>
              <a:rPr b="0" i="0" lang="en-US" sz="1600" u="none" cap="none" strike="noStrike">
                <a:solidFill>
                  <a:srgbClr val="00B050"/>
                </a:solidFill>
                <a:latin typeface="Tahoma"/>
                <a:ea typeface="Tahoma"/>
                <a:cs typeface="Tahoma"/>
                <a:sym typeface="Tahoma"/>
              </a:rPr>
            </a:br>
            <a:r>
              <a:rPr b="0" i="0" lang="en-US" sz="1600" u="none" cap="none" strike="noStrike">
                <a:solidFill>
                  <a:srgbClr val="00B050"/>
                </a:solidFill>
                <a:latin typeface="Tahoma"/>
                <a:ea typeface="Tahoma"/>
                <a:cs typeface="Tahoma"/>
                <a:sym typeface="Tahoma"/>
              </a:rPr>
              <a:t>of the edge</a:t>
            </a:r>
            <a:endParaRPr b="0" i="0" sz="1400" u="none" cap="none" strike="noStrike">
              <a:solidFill>
                <a:srgbClr val="000000"/>
              </a:solidFill>
              <a:latin typeface="Arial"/>
              <a:ea typeface="Arial"/>
              <a:cs typeface="Arial"/>
              <a:sym typeface="Arial"/>
            </a:endParaRPr>
          </a:p>
        </p:txBody>
      </p:sp>
      <p:cxnSp>
        <p:nvCxnSpPr>
          <p:cNvPr id="440" name="Google Shape;440;p33"/>
          <p:cNvCxnSpPr/>
          <p:nvPr/>
        </p:nvCxnSpPr>
        <p:spPr>
          <a:xfrm rot="10800000">
            <a:off x="6400800" y="3352800"/>
            <a:ext cx="408677" cy="141375"/>
          </a:xfrm>
          <a:prstGeom prst="straightConnector1">
            <a:avLst/>
          </a:prstGeom>
          <a:solidFill>
            <a:schemeClr val="accent1"/>
          </a:solidFill>
          <a:ln cap="flat" cmpd="sng" w="9525">
            <a:solidFill>
              <a:schemeClr val="dk1"/>
            </a:solidFill>
            <a:prstDash val="solid"/>
            <a:round/>
            <a:headEnd len="sm" w="sm"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34"/>
          <p:cNvPicPr preferRelativeResize="0"/>
          <p:nvPr/>
        </p:nvPicPr>
        <p:blipFill rotWithShape="1">
          <a:blip r:embed="rId3">
            <a:alphaModFix/>
          </a:blip>
          <a:srcRect b="0" l="0" r="0" t="0"/>
          <a:stretch/>
        </p:blipFill>
        <p:spPr>
          <a:xfrm rot="5400000">
            <a:off x="2783590" y="-533795"/>
            <a:ext cx="3810000" cy="8910820"/>
          </a:xfrm>
          <a:prstGeom prst="rect">
            <a:avLst/>
          </a:prstGeom>
          <a:noFill/>
          <a:ln>
            <a:noFill/>
          </a:ln>
        </p:spPr>
      </p:pic>
      <p:sp>
        <p:nvSpPr>
          <p:cNvPr id="447" name="Google Shape;447;p3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Modularity: Number of clusters</a:t>
            </a:r>
            <a:endParaRPr/>
          </a:p>
        </p:txBody>
      </p:sp>
      <p:sp>
        <p:nvSpPr>
          <p:cNvPr id="448" name="Google Shape;448;p34"/>
          <p:cNvSpPr txBox="1"/>
          <p:nvPr>
            <p:ph idx="1" type="body"/>
          </p:nvPr>
        </p:nvSpPr>
        <p:spPr>
          <a:xfrm>
            <a:off x="457200" y="1295401"/>
            <a:ext cx="8229600" cy="14478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Modularity is useful for selecting the </a:t>
            </a:r>
            <a:br>
              <a:rPr b="1" lang="en-US">
                <a:solidFill>
                  <a:srgbClr val="D60093"/>
                </a:solidFill>
              </a:rPr>
            </a:br>
            <a:r>
              <a:rPr b="1" lang="en-US">
                <a:solidFill>
                  <a:srgbClr val="D60093"/>
                </a:solidFill>
              </a:rPr>
              <a:t>number of clusters:</a:t>
            </a:r>
            <a:endParaRPr/>
          </a:p>
        </p:txBody>
      </p:sp>
      <p:sp>
        <p:nvSpPr>
          <p:cNvPr id="449" name="Google Shape;449;p3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50" name="Google Shape;450;p34"/>
          <p:cNvSpPr txBox="1"/>
          <p:nvPr/>
        </p:nvSpPr>
        <p:spPr>
          <a:xfrm>
            <a:off x="7696200" y="1905000"/>
            <a:ext cx="38343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Q</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Approaches</a:t>
            </a:r>
            <a:endParaRPr/>
          </a:p>
        </p:txBody>
      </p:sp>
      <p:sp>
        <p:nvSpPr>
          <p:cNvPr id="456" name="Google Shape;456;p35"/>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SzPts val="2800"/>
              <a:buFont typeface="Tahoma"/>
              <a:buAutoNum type="arabicPeriod"/>
            </a:pPr>
            <a:r>
              <a:rPr lang="en-US"/>
              <a:t>Clustering by edge ”betweenness”</a:t>
            </a:r>
            <a:endParaRPr/>
          </a:p>
          <a:p>
            <a:pPr indent="-285750" lvl="1" marL="742950" rtl="0" algn="l">
              <a:lnSpc>
                <a:spcPct val="100000"/>
              </a:lnSpc>
              <a:spcBef>
                <a:spcPts val="480"/>
              </a:spcBef>
              <a:spcAft>
                <a:spcPts val="0"/>
              </a:spcAft>
              <a:buSzPts val="2400"/>
              <a:buChar char="⮚"/>
            </a:pPr>
            <a:r>
              <a:rPr lang="en-US"/>
              <a:t>Cut edges that have highest  “betweenness”</a:t>
            </a:r>
            <a:endParaRPr/>
          </a:p>
          <a:p>
            <a:pPr indent="-514350" lvl="0" marL="514350" rtl="0" algn="l">
              <a:lnSpc>
                <a:spcPct val="100000"/>
              </a:lnSpc>
              <a:spcBef>
                <a:spcPts val="560"/>
              </a:spcBef>
              <a:spcAft>
                <a:spcPts val="0"/>
              </a:spcAft>
              <a:buSzPts val="2800"/>
              <a:buFont typeface="Tahoma"/>
              <a:buAutoNum type="arabicPeriod"/>
            </a:pPr>
            <a:r>
              <a:rPr lang="en-US">
                <a:solidFill>
                  <a:srgbClr val="FF0000"/>
                </a:solidFill>
              </a:rPr>
              <a:t>Spectral Clustering</a:t>
            </a:r>
            <a:endParaRPr/>
          </a:p>
          <a:p>
            <a:pPr indent="-285750" lvl="1" marL="742950" rtl="0" algn="l">
              <a:lnSpc>
                <a:spcPct val="100000"/>
              </a:lnSpc>
              <a:spcBef>
                <a:spcPts val="480"/>
              </a:spcBef>
              <a:spcAft>
                <a:spcPts val="0"/>
              </a:spcAft>
              <a:buSzPts val="2400"/>
              <a:buChar char="⮚"/>
            </a:pPr>
            <a:r>
              <a:rPr lang="en-US"/>
              <a:t>Minimizing the cut size by the 2</a:t>
            </a:r>
            <a:r>
              <a:rPr baseline="30000" lang="en-US"/>
              <a:t>nd</a:t>
            </a:r>
            <a:r>
              <a:rPr lang="en-US"/>
              <a:t> Eigenvector</a:t>
            </a:r>
            <a:endParaRPr/>
          </a:p>
          <a:p>
            <a:pPr indent="-514350" lvl="0" marL="514350" rtl="0" algn="l">
              <a:lnSpc>
                <a:spcPct val="100000"/>
              </a:lnSpc>
              <a:spcBef>
                <a:spcPts val="560"/>
              </a:spcBef>
              <a:spcAft>
                <a:spcPts val="0"/>
              </a:spcAft>
              <a:buSzPts val="2800"/>
              <a:buFont typeface="Tahoma"/>
              <a:buAutoNum type="arabicPeriod"/>
            </a:pPr>
            <a:r>
              <a:rPr lang="en-US"/>
              <a:t>Direct Discovery</a:t>
            </a:r>
            <a:endParaRPr/>
          </a:p>
          <a:p>
            <a:pPr indent="-285750" lvl="1" marL="742950" rtl="0" algn="l">
              <a:lnSpc>
                <a:spcPct val="100000"/>
              </a:lnSpc>
              <a:spcBef>
                <a:spcPts val="480"/>
              </a:spcBef>
              <a:spcAft>
                <a:spcPts val="0"/>
              </a:spcAft>
              <a:buSzPts val="2400"/>
              <a:buChar char="⮚"/>
            </a:pPr>
            <a:r>
              <a:rPr lang="en-US"/>
              <a:t>Thawing</a:t>
            </a:r>
            <a:endParaRPr/>
          </a:p>
          <a:p>
            <a:pPr indent="-285750" lvl="1" marL="742950" rtl="0" algn="l">
              <a:lnSpc>
                <a:spcPct val="100000"/>
              </a:lnSpc>
              <a:spcBef>
                <a:spcPts val="480"/>
              </a:spcBef>
              <a:spcAft>
                <a:spcPts val="0"/>
              </a:spcAft>
              <a:buSzPts val="2400"/>
              <a:buChar char="⮚"/>
            </a:pPr>
            <a:r>
              <a:rPr lang="en-US"/>
              <a:t>Frequent itemsets</a:t>
            </a:r>
            <a:endParaRPr/>
          </a:p>
        </p:txBody>
      </p:sp>
      <p:sp>
        <p:nvSpPr>
          <p:cNvPr id="457" name="Google Shape;457;p3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3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SPECTRAL CLUSTERING</a:t>
            </a:r>
            <a:endParaRPr/>
          </a:p>
        </p:txBody>
      </p:sp>
      <p:sp>
        <p:nvSpPr>
          <p:cNvPr id="464" name="Google Shape;464;p3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lang="en-US"/>
              <a:t>Another approach to organizing social-network graphs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3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Partitioning Graphs</a:t>
            </a:r>
            <a:endParaRPr/>
          </a:p>
        </p:txBody>
      </p:sp>
      <p:sp>
        <p:nvSpPr>
          <p:cNvPr id="470" name="Google Shape;470;p3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Another approach to organizing social networking graphs</a:t>
            </a:r>
            <a:endParaRPr/>
          </a:p>
          <a:p>
            <a:pPr indent="-342900" lvl="0" marL="342900" rtl="0" algn="l">
              <a:lnSpc>
                <a:spcPct val="100000"/>
              </a:lnSpc>
              <a:spcBef>
                <a:spcPts val="560"/>
              </a:spcBef>
              <a:spcAft>
                <a:spcPts val="0"/>
              </a:spcAft>
              <a:buSzPts val="2800"/>
              <a:buFont typeface="Noto Sans Symbols"/>
              <a:buChar char="❑"/>
            </a:pPr>
            <a:r>
              <a:rPr lang="en-US">
                <a:solidFill>
                  <a:srgbClr val="FF0000"/>
                </a:solidFill>
              </a:rPr>
              <a:t>Problem: </a:t>
            </a:r>
            <a:r>
              <a:rPr lang="en-US"/>
              <a:t>partitioning a graph to minimize the number of edges that connect different components (communities)</a:t>
            </a:r>
            <a:endParaRPr/>
          </a:p>
          <a:p>
            <a:pPr indent="-342900" lvl="0" marL="342900" rtl="0" algn="l">
              <a:lnSpc>
                <a:spcPct val="100000"/>
              </a:lnSpc>
              <a:spcBef>
                <a:spcPts val="560"/>
              </a:spcBef>
              <a:spcAft>
                <a:spcPts val="0"/>
              </a:spcAft>
              <a:buSzPts val="2800"/>
              <a:buFont typeface="Noto Sans Symbols"/>
              <a:buChar char="❑"/>
            </a:pPr>
            <a:r>
              <a:rPr lang="en-US"/>
              <a:t>Goal of </a:t>
            </a:r>
            <a:r>
              <a:rPr lang="en-US" u="sng"/>
              <a:t>minimizing the cut size</a:t>
            </a:r>
            <a:endParaRPr/>
          </a:p>
          <a:p>
            <a:pPr indent="-342900" lvl="0" marL="342900" rtl="0" algn="l">
              <a:lnSpc>
                <a:spcPct val="100000"/>
              </a:lnSpc>
              <a:spcBef>
                <a:spcPts val="560"/>
              </a:spcBef>
              <a:spcAft>
                <a:spcPts val="0"/>
              </a:spcAft>
              <a:buSzPts val="2800"/>
              <a:buFont typeface="Noto Sans Symbols"/>
              <a:buChar char="❑"/>
            </a:pPr>
            <a:r>
              <a:rPr lang="en-US"/>
              <a:t>If you just joined Facebook with only one friend</a:t>
            </a:r>
            <a:endParaRPr/>
          </a:p>
          <a:p>
            <a:pPr indent="-285750" lvl="1" marL="742950" rtl="0" algn="l">
              <a:lnSpc>
                <a:spcPct val="100000"/>
              </a:lnSpc>
              <a:spcBef>
                <a:spcPts val="480"/>
              </a:spcBef>
              <a:spcAft>
                <a:spcPts val="0"/>
              </a:spcAft>
              <a:buSzPts val="2400"/>
              <a:buChar char="⮚"/>
            </a:pPr>
            <a:r>
              <a:rPr lang="en-US"/>
              <a:t>Don’t want to partition the graph with you disconnected from rest of the world</a:t>
            </a:r>
            <a:endParaRPr/>
          </a:p>
          <a:p>
            <a:pPr indent="-285750" lvl="1" marL="742950" rtl="0" algn="l">
              <a:lnSpc>
                <a:spcPct val="100000"/>
              </a:lnSpc>
              <a:spcBef>
                <a:spcPts val="480"/>
              </a:spcBef>
              <a:spcAft>
                <a:spcPts val="0"/>
              </a:spcAft>
              <a:buSzPts val="2400"/>
              <a:buChar char="⮚"/>
            </a:pPr>
            <a:r>
              <a:rPr lang="en-US" u="sng"/>
              <a:t>Want components to be not too unequal in size</a:t>
            </a:r>
            <a:endParaRPr/>
          </a:p>
        </p:txBody>
      </p:sp>
      <p:sp>
        <p:nvSpPr>
          <p:cNvPr id="471" name="Google Shape;471;p3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3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Partitioning</a:t>
            </a:r>
            <a:endParaRPr/>
          </a:p>
        </p:txBody>
      </p:sp>
      <p:sp>
        <p:nvSpPr>
          <p:cNvPr id="478" name="Google Shape;478;p38"/>
          <p:cNvSpPr txBox="1"/>
          <p:nvPr>
            <p:ph idx="1" type="body"/>
          </p:nvPr>
        </p:nvSpPr>
        <p:spPr>
          <a:xfrm>
            <a:off x="685800" y="1447800"/>
            <a:ext cx="7772400" cy="4648200"/>
          </a:xfrm>
          <a:prstGeom prst="rect">
            <a:avLst/>
          </a:prstGeom>
          <a:blipFill rotWithShape="1">
            <a:blip r:embed="rId3">
              <a:alphaModFix/>
            </a:blip>
            <a:stretch>
              <a:fillRect b="-1041" l="0" r="0" t="-1506"/>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479" name="Google Shape;479;p3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grpSp>
        <p:nvGrpSpPr>
          <p:cNvPr id="480" name="Google Shape;480;p38"/>
          <p:cNvGrpSpPr/>
          <p:nvPr/>
        </p:nvGrpSpPr>
        <p:grpSpPr>
          <a:xfrm>
            <a:off x="2209800" y="3429000"/>
            <a:ext cx="5104632" cy="1371600"/>
            <a:chOff x="2209800" y="3647326"/>
            <a:chExt cx="5104632" cy="1371600"/>
          </a:xfrm>
        </p:grpSpPr>
        <p:sp>
          <p:nvSpPr>
            <p:cNvPr id="481" name="Google Shape;481;p38"/>
            <p:cNvSpPr/>
            <p:nvPr/>
          </p:nvSpPr>
          <p:spPr>
            <a:xfrm>
              <a:off x="5029200" y="3647326"/>
              <a:ext cx="1884452" cy="1371600"/>
            </a:xfrm>
            <a:prstGeom prst="ellipse">
              <a:avLst/>
            </a:prstGeom>
            <a:solidFill>
              <a:schemeClr val="accent1">
                <a:alpha val="40000"/>
              </a:schemeClr>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482" name="Google Shape;482;p38"/>
            <p:cNvSpPr/>
            <p:nvPr/>
          </p:nvSpPr>
          <p:spPr>
            <a:xfrm>
              <a:off x="2667000" y="3713252"/>
              <a:ext cx="1828800" cy="1295400"/>
            </a:xfrm>
            <a:prstGeom prst="ellipse">
              <a:avLst/>
            </a:prstGeom>
            <a:solidFill>
              <a:schemeClr val="accent1">
                <a:alpha val="40000"/>
              </a:schemeClr>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483" name="Google Shape;483;p38"/>
            <p:cNvSpPr/>
            <p:nvPr/>
          </p:nvSpPr>
          <p:spPr>
            <a:xfrm>
              <a:off x="3429000" y="38100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84" name="Google Shape;484;p38"/>
            <p:cNvSpPr/>
            <p:nvPr/>
          </p:nvSpPr>
          <p:spPr>
            <a:xfrm>
              <a:off x="3505200" y="4495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85" name="Google Shape;485;p38"/>
            <p:cNvSpPr/>
            <p:nvPr/>
          </p:nvSpPr>
          <p:spPr>
            <a:xfrm>
              <a:off x="2895600" y="41910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86" name="Google Shape;486;p38"/>
            <p:cNvSpPr/>
            <p:nvPr/>
          </p:nvSpPr>
          <p:spPr>
            <a:xfrm>
              <a:off x="5715000" y="3733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487" name="Google Shape;487;p38"/>
            <p:cNvSpPr/>
            <p:nvPr/>
          </p:nvSpPr>
          <p:spPr>
            <a:xfrm>
              <a:off x="5410200" y="44196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488" name="Google Shape;488;p38"/>
            <p:cNvSpPr/>
            <p:nvPr/>
          </p:nvSpPr>
          <p:spPr>
            <a:xfrm>
              <a:off x="6172200" y="42672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489" name="Google Shape;489;p38"/>
            <p:cNvSpPr txBox="1"/>
            <p:nvPr/>
          </p:nvSpPr>
          <p:spPr>
            <a:xfrm>
              <a:off x="2209800" y="3657600"/>
              <a:ext cx="3898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Times New Roman"/>
                  <a:ea typeface="Times New Roman"/>
                  <a:cs typeface="Times New Roman"/>
                  <a:sym typeface="Times New Roman"/>
                </a:rPr>
                <a:t>A</a:t>
              </a:r>
              <a:endParaRPr b="0" i="0" sz="1400" u="none" cap="none" strike="noStrike">
                <a:solidFill>
                  <a:srgbClr val="000000"/>
                </a:solidFill>
                <a:latin typeface="Arial"/>
                <a:ea typeface="Arial"/>
                <a:cs typeface="Arial"/>
                <a:sym typeface="Arial"/>
              </a:endParaRPr>
            </a:p>
          </p:txBody>
        </p:sp>
        <p:sp>
          <p:nvSpPr>
            <p:cNvPr id="490" name="Google Shape;490;p38"/>
            <p:cNvSpPr txBox="1"/>
            <p:nvPr/>
          </p:nvSpPr>
          <p:spPr>
            <a:xfrm>
              <a:off x="6934200" y="3657600"/>
              <a:ext cx="38023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1" lang="en-US" sz="2400" u="none" cap="none" strike="noStrike">
                  <a:solidFill>
                    <a:schemeClr val="dk1"/>
                  </a:solidFill>
                  <a:latin typeface="Times New Roman"/>
                  <a:ea typeface="Times New Roman"/>
                  <a:cs typeface="Times New Roman"/>
                  <a:sym typeface="Times New Roman"/>
                </a:rPr>
                <a:t>B</a:t>
              </a:r>
              <a:endParaRPr b="0" i="0" sz="1400" u="none" cap="none" strike="noStrike">
                <a:solidFill>
                  <a:srgbClr val="000000"/>
                </a:solidFill>
                <a:latin typeface="Arial"/>
                <a:ea typeface="Arial"/>
                <a:cs typeface="Arial"/>
                <a:sym typeface="Arial"/>
              </a:endParaRPr>
            </a:p>
          </p:txBody>
        </p:sp>
      </p:grpSp>
      <p:cxnSp>
        <p:nvCxnSpPr>
          <p:cNvPr id="491" name="Google Shape;491;p38"/>
          <p:cNvCxnSpPr>
            <a:stCxn id="492" idx="3"/>
            <a:endCxn id="493" idx="7"/>
          </p:cNvCxnSpPr>
          <p:nvPr/>
        </p:nvCxnSpPr>
        <p:spPr>
          <a:xfrm flipH="1">
            <a:off x="5887796" y="1582504"/>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494" name="Google Shape;494;p38"/>
          <p:cNvCxnSpPr>
            <a:stCxn id="493" idx="5"/>
            <a:endCxn id="495" idx="1"/>
          </p:cNvCxnSpPr>
          <p:nvPr/>
        </p:nvCxnSpPr>
        <p:spPr>
          <a:xfrm>
            <a:off x="5887804" y="2039704"/>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496" name="Google Shape;496;p38"/>
          <p:cNvCxnSpPr>
            <a:stCxn id="492" idx="4"/>
            <a:endCxn id="495" idx="0"/>
          </p:cNvCxnSpPr>
          <p:nvPr/>
        </p:nvCxnSpPr>
        <p:spPr>
          <a:xfrm>
            <a:off x="6362700" y="1638300"/>
            <a:ext cx="0" cy="533400"/>
          </a:xfrm>
          <a:prstGeom prst="straightConnector1">
            <a:avLst/>
          </a:prstGeom>
          <a:noFill/>
          <a:ln cap="flat" cmpd="sng" w="57150">
            <a:solidFill>
              <a:srgbClr val="7F7F7F"/>
            </a:solidFill>
            <a:prstDash val="solid"/>
            <a:round/>
            <a:headEnd len="sm" w="sm" type="none"/>
            <a:tailEnd len="sm" w="sm" type="none"/>
          </a:ln>
        </p:spPr>
      </p:cxnSp>
      <p:cxnSp>
        <p:nvCxnSpPr>
          <p:cNvPr id="497" name="Google Shape;497;p38"/>
          <p:cNvCxnSpPr>
            <a:stCxn id="492" idx="6"/>
            <a:endCxn id="498" idx="2"/>
          </p:cNvCxnSpPr>
          <p:nvPr/>
        </p:nvCxnSpPr>
        <p:spPr>
          <a:xfrm flipH="1" rot="10800000">
            <a:off x="6553200" y="1333500"/>
            <a:ext cx="1488900" cy="114300"/>
          </a:xfrm>
          <a:prstGeom prst="straightConnector1">
            <a:avLst/>
          </a:prstGeom>
          <a:noFill/>
          <a:ln cap="flat" cmpd="sng" w="57150">
            <a:solidFill>
              <a:srgbClr val="7F7F7F"/>
            </a:solidFill>
            <a:prstDash val="solid"/>
            <a:round/>
            <a:headEnd len="sm" w="sm" type="none"/>
            <a:tailEnd len="sm" w="sm" type="none"/>
          </a:ln>
        </p:spPr>
      </p:cxnSp>
      <p:cxnSp>
        <p:nvCxnSpPr>
          <p:cNvPr id="499" name="Google Shape;499;p38"/>
          <p:cNvCxnSpPr>
            <a:stCxn id="495" idx="6"/>
            <a:endCxn id="500" idx="2"/>
          </p:cNvCxnSpPr>
          <p:nvPr/>
        </p:nvCxnSpPr>
        <p:spPr>
          <a:xfrm flipH="1" rot="10800000">
            <a:off x="6553200" y="2171700"/>
            <a:ext cx="1184100" cy="190500"/>
          </a:xfrm>
          <a:prstGeom prst="straightConnector1">
            <a:avLst/>
          </a:prstGeom>
          <a:noFill/>
          <a:ln cap="flat" cmpd="sng" w="57150">
            <a:solidFill>
              <a:srgbClr val="7F7F7F"/>
            </a:solidFill>
            <a:prstDash val="solid"/>
            <a:round/>
            <a:headEnd len="sm" w="sm" type="none"/>
            <a:tailEnd len="sm" w="sm" type="none"/>
          </a:ln>
        </p:spPr>
      </p:cxnSp>
      <p:cxnSp>
        <p:nvCxnSpPr>
          <p:cNvPr id="501" name="Google Shape;501;p38"/>
          <p:cNvCxnSpPr>
            <a:stCxn id="498" idx="5"/>
            <a:endCxn id="502" idx="1"/>
          </p:cNvCxnSpPr>
          <p:nvPr/>
        </p:nvCxnSpPr>
        <p:spPr>
          <a:xfrm>
            <a:off x="8367290" y="1468204"/>
            <a:ext cx="340200" cy="416400"/>
          </a:xfrm>
          <a:prstGeom prst="straightConnector1">
            <a:avLst/>
          </a:prstGeom>
          <a:noFill/>
          <a:ln cap="flat" cmpd="sng" w="57150">
            <a:solidFill>
              <a:srgbClr val="7F7F7F"/>
            </a:solidFill>
            <a:prstDash val="solid"/>
            <a:round/>
            <a:headEnd len="sm" w="sm" type="none"/>
            <a:tailEnd len="sm" w="sm" type="none"/>
          </a:ln>
        </p:spPr>
      </p:cxnSp>
      <p:cxnSp>
        <p:nvCxnSpPr>
          <p:cNvPr id="503" name="Google Shape;503;p38"/>
          <p:cNvCxnSpPr>
            <a:stCxn id="500" idx="6"/>
            <a:endCxn id="502" idx="2"/>
          </p:cNvCxnSpPr>
          <p:nvPr/>
        </p:nvCxnSpPr>
        <p:spPr>
          <a:xfrm flipH="1" rot="10800000">
            <a:off x="8118286" y="2019300"/>
            <a:ext cx="533400" cy="152400"/>
          </a:xfrm>
          <a:prstGeom prst="straightConnector1">
            <a:avLst/>
          </a:prstGeom>
          <a:noFill/>
          <a:ln cap="flat" cmpd="sng" w="57150">
            <a:solidFill>
              <a:srgbClr val="7F7F7F"/>
            </a:solidFill>
            <a:prstDash val="solid"/>
            <a:round/>
            <a:headEnd len="sm" w="sm" type="none"/>
            <a:tailEnd len="sm" w="sm" type="none"/>
          </a:ln>
        </p:spPr>
      </p:cxnSp>
      <p:cxnSp>
        <p:nvCxnSpPr>
          <p:cNvPr id="504" name="Google Shape;504;p38"/>
          <p:cNvCxnSpPr>
            <a:stCxn id="498" idx="3"/>
            <a:endCxn id="500" idx="0"/>
          </p:cNvCxnSpPr>
          <p:nvPr/>
        </p:nvCxnSpPr>
        <p:spPr>
          <a:xfrm flipH="1">
            <a:off x="7927782" y="1468204"/>
            <a:ext cx="170100" cy="513000"/>
          </a:xfrm>
          <a:prstGeom prst="straightConnector1">
            <a:avLst/>
          </a:prstGeom>
          <a:noFill/>
          <a:ln cap="flat" cmpd="sng" w="57150">
            <a:solidFill>
              <a:srgbClr val="7F7F7F"/>
            </a:solidFill>
            <a:prstDash val="solid"/>
            <a:round/>
            <a:headEnd len="sm" w="sm" type="none"/>
            <a:tailEnd len="sm" w="sm" type="none"/>
          </a:ln>
        </p:spPr>
      </p:cxnSp>
      <p:sp>
        <p:nvSpPr>
          <p:cNvPr id="492" name="Google Shape;492;p38"/>
          <p:cNvSpPr/>
          <p:nvPr/>
        </p:nvSpPr>
        <p:spPr>
          <a:xfrm>
            <a:off x="6172200" y="12573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495" name="Google Shape;495;p38"/>
          <p:cNvSpPr/>
          <p:nvPr/>
        </p:nvSpPr>
        <p:spPr>
          <a:xfrm>
            <a:off x="6172200" y="21717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493" name="Google Shape;493;p38"/>
          <p:cNvSpPr/>
          <p:nvPr/>
        </p:nvSpPr>
        <p:spPr>
          <a:xfrm>
            <a:off x="5562600" y="17145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498" name="Google Shape;498;p38"/>
          <p:cNvSpPr/>
          <p:nvPr/>
        </p:nvSpPr>
        <p:spPr>
          <a:xfrm>
            <a:off x="8042086" y="11430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500" name="Google Shape;500;p38"/>
          <p:cNvSpPr/>
          <p:nvPr/>
        </p:nvSpPr>
        <p:spPr>
          <a:xfrm>
            <a:off x="7737286" y="19812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02" name="Google Shape;502;p38"/>
          <p:cNvSpPr/>
          <p:nvPr/>
        </p:nvSpPr>
        <p:spPr>
          <a:xfrm>
            <a:off x="8651686" y="1828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Partitioning</a:t>
            </a:r>
            <a:endParaRPr/>
          </a:p>
        </p:txBody>
      </p:sp>
      <p:sp>
        <p:nvSpPr>
          <p:cNvPr id="510" name="Google Shape;510;p39"/>
          <p:cNvSpPr txBox="1"/>
          <p:nvPr>
            <p:ph idx="1" type="body"/>
          </p:nvPr>
        </p:nvSpPr>
        <p:spPr>
          <a:xfrm>
            <a:off x="304800" y="1447800"/>
            <a:ext cx="84582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FF0066"/>
                </a:solidFill>
              </a:rPr>
              <a:t>What makes a good partition?</a:t>
            </a:r>
            <a:endParaRPr/>
          </a:p>
          <a:p>
            <a:pPr indent="-285750" lvl="1" marL="742950" rtl="0" algn="l">
              <a:lnSpc>
                <a:spcPct val="100000"/>
              </a:lnSpc>
              <a:spcBef>
                <a:spcPts val="480"/>
              </a:spcBef>
              <a:spcAft>
                <a:spcPts val="0"/>
              </a:spcAft>
              <a:buSzPts val="2400"/>
              <a:buChar char="⮚"/>
            </a:pPr>
            <a:r>
              <a:rPr lang="en-US"/>
              <a:t>Divide nodes into two sets so that the </a:t>
            </a:r>
            <a:r>
              <a:rPr b="1" lang="en-US">
                <a:solidFill>
                  <a:srgbClr val="008000"/>
                </a:solidFill>
              </a:rPr>
              <a:t>cut (set of edges that connect nodes in different sets) is minimized</a:t>
            </a:r>
            <a:endParaRPr/>
          </a:p>
          <a:p>
            <a:pPr indent="-285750" lvl="1" marL="742950" rtl="0" algn="l">
              <a:lnSpc>
                <a:spcPct val="100000"/>
              </a:lnSpc>
              <a:spcBef>
                <a:spcPts val="480"/>
              </a:spcBef>
              <a:spcAft>
                <a:spcPts val="0"/>
              </a:spcAft>
              <a:buSzPts val="2400"/>
              <a:buChar char="⮚"/>
            </a:pPr>
            <a:r>
              <a:rPr lang="en-US"/>
              <a:t>Want the two sets to be approximately equal in size</a:t>
            </a:r>
            <a:endParaRPr/>
          </a:p>
          <a:p>
            <a:pPr indent="-285750" lvl="1" marL="742950" rtl="0" algn="l">
              <a:lnSpc>
                <a:spcPct val="100000"/>
              </a:lnSpc>
              <a:spcBef>
                <a:spcPts val="480"/>
              </a:spcBef>
              <a:spcAft>
                <a:spcPts val="0"/>
              </a:spcAft>
              <a:buSzPts val="2400"/>
              <a:buChar char="⮚"/>
            </a:pPr>
            <a:r>
              <a:rPr lang="en-US"/>
              <a:t>Maximize the number of within-group connections</a:t>
            </a:r>
            <a:endParaRPr/>
          </a:p>
          <a:p>
            <a:pPr indent="-285750" lvl="1" marL="742950" rtl="0" algn="l">
              <a:lnSpc>
                <a:spcPct val="100000"/>
              </a:lnSpc>
              <a:spcBef>
                <a:spcPts val="480"/>
              </a:spcBef>
              <a:spcAft>
                <a:spcPts val="0"/>
              </a:spcAft>
              <a:buSzPts val="2400"/>
              <a:buChar char="⮚"/>
            </a:pPr>
            <a:r>
              <a:rPr lang="en-US"/>
              <a:t>Minimize the number of between-group connections</a:t>
            </a:r>
            <a:endParaRPr/>
          </a:p>
        </p:txBody>
      </p:sp>
      <p:sp>
        <p:nvSpPr>
          <p:cNvPr id="511" name="Google Shape;511;p3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grpSp>
        <p:nvGrpSpPr>
          <p:cNvPr id="512" name="Google Shape;512;p39"/>
          <p:cNvGrpSpPr/>
          <p:nvPr/>
        </p:nvGrpSpPr>
        <p:grpSpPr>
          <a:xfrm>
            <a:off x="2438400" y="4267200"/>
            <a:ext cx="3810000" cy="2308226"/>
            <a:chOff x="2438400" y="4267200"/>
            <a:chExt cx="3810000" cy="2308226"/>
          </a:xfrm>
        </p:grpSpPr>
        <p:cxnSp>
          <p:nvCxnSpPr>
            <p:cNvPr id="513" name="Google Shape;513;p39"/>
            <p:cNvCxnSpPr>
              <a:stCxn id="514" idx="3"/>
              <a:endCxn id="515" idx="7"/>
            </p:cNvCxnSpPr>
            <p:nvPr/>
          </p:nvCxnSpPr>
          <p:spPr>
            <a:xfrm flipH="1">
              <a:off x="2763596" y="4919430"/>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516" name="Google Shape;516;p39"/>
            <p:cNvCxnSpPr>
              <a:stCxn id="515" idx="5"/>
              <a:endCxn id="517" idx="1"/>
            </p:cNvCxnSpPr>
            <p:nvPr/>
          </p:nvCxnSpPr>
          <p:spPr>
            <a:xfrm>
              <a:off x="2763604" y="5376630"/>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518" name="Google Shape;518;p39"/>
            <p:cNvCxnSpPr>
              <a:stCxn id="514" idx="4"/>
              <a:endCxn id="517" idx="0"/>
            </p:cNvCxnSpPr>
            <p:nvPr/>
          </p:nvCxnSpPr>
          <p:spPr>
            <a:xfrm>
              <a:off x="3238500" y="4975226"/>
              <a:ext cx="0" cy="533400"/>
            </a:xfrm>
            <a:prstGeom prst="straightConnector1">
              <a:avLst/>
            </a:prstGeom>
            <a:noFill/>
            <a:ln cap="flat" cmpd="sng" w="57150">
              <a:solidFill>
                <a:srgbClr val="7F7F7F"/>
              </a:solidFill>
              <a:prstDash val="solid"/>
              <a:round/>
              <a:headEnd len="sm" w="sm" type="none"/>
              <a:tailEnd len="sm" w="sm" type="none"/>
            </a:ln>
          </p:spPr>
        </p:cxnSp>
        <p:cxnSp>
          <p:nvCxnSpPr>
            <p:cNvPr id="519" name="Google Shape;519;p39"/>
            <p:cNvCxnSpPr>
              <a:stCxn id="514" idx="6"/>
              <a:endCxn id="520" idx="2"/>
            </p:cNvCxnSpPr>
            <p:nvPr/>
          </p:nvCxnSpPr>
          <p:spPr>
            <a:xfrm flipH="1" rot="10800000">
              <a:off x="3429000" y="4632326"/>
              <a:ext cx="1828800" cy="152400"/>
            </a:xfrm>
            <a:prstGeom prst="straightConnector1">
              <a:avLst/>
            </a:prstGeom>
            <a:noFill/>
            <a:ln cap="flat" cmpd="sng" w="57150">
              <a:solidFill>
                <a:schemeClr val="dk1"/>
              </a:solidFill>
              <a:prstDash val="solid"/>
              <a:round/>
              <a:headEnd len="sm" w="sm" type="none"/>
              <a:tailEnd len="sm" w="sm" type="none"/>
            </a:ln>
          </p:spPr>
        </p:cxnSp>
        <p:cxnSp>
          <p:nvCxnSpPr>
            <p:cNvPr id="521" name="Google Shape;521;p39"/>
            <p:cNvCxnSpPr>
              <a:stCxn id="517" idx="6"/>
              <a:endCxn id="522" idx="2"/>
            </p:cNvCxnSpPr>
            <p:nvPr/>
          </p:nvCxnSpPr>
          <p:spPr>
            <a:xfrm flipH="1" rot="10800000">
              <a:off x="3429000" y="5470526"/>
              <a:ext cx="1524000" cy="228600"/>
            </a:xfrm>
            <a:prstGeom prst="straightConnector1">
              <a:avLst/>
            </a:prstGeom>
            <a:noFill/>
            <a:ln cap="flat" cmpd="sng" w="57150">
              <a:solidFill>
                <a:schemeClr val="dk1"/>
              </a:solidFill>
              <a:prstDash val="solid"/>
              <a:round/>
              <a:headEnd len="sm" w="sm" type="none"/>
              <a:tailEnd len="sm" w="sm" type="none"/>
            </a:ln>
          </p:spPr>
        </p:cxnSp>
        <p:cxnSp>
          <p:nvCxnSpPr>
            <p:cNvPr id="523" name="Google Shape;523;p39"/>
            <p:cNvCxnSpPr>
              <a:stCxn id="520" idx="5"/>
              <a:endCxn id="524" idx="1"/>
            </p:cNvCxnSpPr>
            <p:nvPr/>
          </p:nvCxnSpPr>
          <p:spPr>
            <a:xfrm>
              <a:off x="5583004" y="4767030"/>
              <a:ext cx="340200" cy="416400"/>
            </a:xfrm>
            <a:prstGeom prst="straightConnector1">
              <a:avLst/>
            </a:prstGeom>
            <a:noFill/>
            <a:ln cap="flat" cmpd="sng" w="57150">
              <a:solidFill>
                <a:srgbClr val="7F7F7F"/>
              </a:solidFill>
              <a:prstDash val="solid"/>
              <a:round/>
              <a:headEnd len="sm" w="sm" type="none"/>
              <a:tailEnd len="sm" w="sm" type="none"/>
            </a:ln>
          </p:spPr>
        </p:cxnSp>
        <p:cxnSp>
          <p:nvCxnSpPr>
            <p:cNvPr id="525" name="Google Shape;525;p39"/>
            <p:cNvCxnSpPr>
              <a:stCxn id="522" idx="6"/>
              <a:endCxn id="524" idx="2"/>
            </p:cNvCxnSpPr>
            <p:nvPr/>
          </p:nvCxnSpPr>
          <p:spPr>
            <a:xfrm flipH="1" rot="10800000">
              <a:off x="5334000" y="5318126"/>
              <a:ext cx="533400" cy="152400"/>
            </a:xfrm>
            <a:prstGeom prst="straightConnector1">
              <a:avLst/>
            </a:prstGeom>
            <a:noFill/>
            <a:ln cap="flat" cmpd="sng" w="57150">
              <a:solidFill>
                <a:srgbClr val="7F7F7F"/>
              </a:solidFill>
              <a:prstDash val="solid"/>
              <a:round/>
              <a:headEnd len="sm" w="sm" type="none"/>
              <a:tailEnd len="sm" w="sm" type="none"/>
            </a:ln>
          </p:spPr>
        </p:cxnSp>
        <p:cxnSp>
          <p:nvCxnSpPr>
            <p:cNvPr id="526" name="Google Shape;526;p39"/>
            <p:cNvCxnSpPr>
              <a:stCxn id="520" idx="3"/>
              <a:endCxn id="522" idx="0"/>
            </p:cNvCxnSpPr>
            <p:nvPr/>
          </p:nvCxnSpPr>
          <p:spPr>
            <a:xfrm flipH="1">
              <a:off x="5143496" y="4767030"/>
              <a:ext cx="170100" cy="513000"/>
            </a:xfrm>
            <a:prstGeom prst="straightConnector1">
              <a:avLst/>
            </a:prstGeom>
            <a:noFill/>
            <a:ln cap="flat" cmpd="sng" w="57150">
              <a:solidFill>
                <a:srgbClr val="7F7F7F"/>
              </a:solidFill>
              <a:prstDash val="solid"/>
              <a:round/>
              <a:headEnd len="sm" w="sm" type="none"/>
              <a:tailEnd len="sm" w="sm" type="none"/>
            </a:ln>
          </p:spPr>
        </p:cxnSp>
        <p:sp>
          <p:nvSpPr>
            <p:cNvPr id="514" name="Google Shape;514;p39"/>
            <p:cNvSpPr/>
            <p:nvPr/>
          </p:nvSpPr>
          <p:spPr>
            <a:xfrm>
              <a:off x="3048000" y="45942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17" name="Google Shape;517;p39"/>
            <p:cNvSpPr/>
            <p:nvPr/>
          </p:nvSpPr>
          <p:spPr>
            <a:xfrm>
              <a:off x="3048000" y="55086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15" name="Google Shape;515;p39"/>
            <p:cNvSpPr/>
            <p:nvPr/>
          </p:nvSpPr>
          <p:spPr>
            <a:xfrm>
              <a:off x="2438400" y="50514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20" name="Google Shape;520;p39"/>
            <p:cNvSpPr/>
            <p:nvPr/>
          </p:nvSpPr>
          <p:spPr>
            <a:xfrm>
              <a:off x="5257800" y="44418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522" name="Google Shape;522;p39"/>
            <p:cNvSpPr/>
            <p:nvPr/>
          </p:nvSpPr>
          <p:spPr>
            <a:xfrm>
              <a:off x="4953000" y="52800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24" name="Google Shape;524;p39"/>
            <p:cNvSpPr/>
            <p:nvPr/>
          </p:nvSpPr>
          <p:spPr>
            <a:xfrm>
              <a:off x="5867400" y="5127626"/>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cxnSp>
          <p:nvCxnSpPr>
            <p:cNvPr id="527" name="Google Shape;527;p39"/>
            <p:cNvCxnSpPr/>
            <p:nvPr/>
          </p:nvCxnSpPr>
          <p:spPr>
            <a:xfrm flipH="1">
              <a:off x="4190999" y="4267200"/>
              <a:ext cx="457200" cy="2155825"/>
            </a:xfrm>
            <a:prstGeom prst="straightConnector1">
              <a:avLst/>
            </a:prstGeom>
            <a:noFill/>
            <a:ln cap="flat" cmpd="sng" w="57150">
              <a:solidFill>
                <a:srgbClr val="0000FF"/>
              </a:solidFill>
              <a:prstDash val="dash"/>
              <a:round/>
              <a:headEnd len="sm" w="sm" type="none"/>
              <a:tailEnd len="sm" w="sm" type="none"/>
            </a:ln>
          </p:spPr>
        </p:cxnSp>
        <p:sp>
          <p:nvSpPr>
            <p:cNvPr id="528" name="Google Shape;528;p39"/>
            <p:cNvSpPr txBox="1"/>
            <p:nvPr/>
          </p:nvSpPr>
          <p:spPr>
            <a:xfrm>
              <a:off x="2819400" y="6052206"/>
              <a:ext cx="44435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A</a:t>
              </a:r>
              <a:endParaRPr b="0" i="0" sz="1400" u="none" cap="none" strike="noStrike">
                <a:solidFill>
                  <a:srgbClr val="000000"/>
                </a:solidFill>
                <a:latin typeface="Arial"/>
                <a:ea typeface="Arial"/>
                <a:cs typeface="Arial"/>
                <a:sym typeface="Arial"/>
              </a:endParaRPr>
            </a:p>
          </p:txBody>
        </p:sp>
        <p:sp>
          <p:nvSpPr>
            <p:cNvPr id="529" name="Google Shape;529;p39"/>
            <p:cNvSpPr txBox="1"/>
            <p:nvPr/>
          </p:nvSpPr>
          <p:spPr>
            <a:xfrm>
              <a:off x="5401722" y="6052206"/>
              <a:ext cx="44435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B</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Twitter &amp; Facebook</a:t>
            </a:r>
            <a:endParaRPr/>
          </a:p>
        </p:txBody>
      </p:sp>
      <p:sp>
        <p:nvSpPr>
          <p:cNvPr id="113" name="Google Shape;113;p4"/>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Font typeface="Noto Sans Symbols"/>
              <a:buChar char="❑"/>
            </a:pPr>
            <a:r>
              <a:rPr b="1" lang="en-US">
                <a:solidFill>
                  <a:srgbClr val="0000FF"/>
                </a:solidFill>
              </a:rPr>
              <a:t>Discovering social circles, circles of trust:</a:t>
            </a:r>
            <a:endParaRPr/>
          </a:p>
        </p:txBody>
      </p:sp>
      <p:pic>
        <p:nvPicPr>
          <p:cNvPr id="114" name="Google Shape;114;p4"/>
          <p:cNvPicPr preferRelativeResize="0"/>
          <p:nvPr/>
        </p:nvPicPr>
        <p:blipFill rotWithShape="1">
          <a:blip r:embed="rId3">
            <a:alphaModFix/>
          </a:blip>
          <a:srcRect b="0" l="0" r="0" t="0"/>
          <a:stretch/>
        </p:blipFill>
        <p:spPr>
          <a:xfrm>
            <a:off x="609600" y="1981200"/>
            <a:ext cx="7905750" cy="4473316"/>
          </a:xfrm>
          <a:prstGeom prst="rect">
            <a:avLst/>
          </a:prstGeom>
          <a:noFill/>
          <a:ln>
            <a:noFill/>
          </a:ln>
        </p:spPr>
      </p:pic>
      <p:sp>
        <p:nvSpPr>
          <p:cNvPr id="115" name="Google Shape;115;p4"/>
          <p:cNvSpPr txBox="1"/>
          <p:nvPr/>
        </p:nvSpPr>
        <p:spPr>
          <a:xfrm>
            <a:off x="593748" y="6412468"/>
            <a:ext cx="65189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7F7F7F"/>
                </a:solidFill>
                <a:latin typeface="Arial"/>
                <a:ea typeface="Arial"/>
                <a:cs typeface="Arial"/>
                <a:sym typeface="Arial"/>
              </a:rPr>
              <a:t>[McAuley, Leskovec: Discovering social circles in ego networks, 2012]</a:t>
            </a:r>
            <a:endParaRPr b="0" i="0" sz="1400" u="none" cap="none" strike="noStrike">
              <a:solidFill>
                <a:srgbClr val="000000"/>
              </a:solidFill>
              <a:latin typeface="Arial"/>
              <a:ea typeface="Arial"/>
              <a:cs typeface="Arial"/>
              <a:sym typeface="Arial"/>
            </a:endParaRPr>
          </a:p>
        </p:txBody>
      </p:sp>
      <p:sp>
        <p:nvSpPr>
          <p:cNvPr id="116" name="Google Shape;116;p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10.14</a:t>
            </a:r>
            <a:endParaRPr/>
          </a:p>
        </p:txBody>
      </p:sp>
      <p:sp>
        <p:nvSpPr>
          <p:cNvPr id="535" name="Google Shape;535;p40"/>
          <p:cNvSpPr txBox="1"/>
          <p:nvPr>
            <p:ph idx="1" type="body"/>
          </p:nvPr>
        </p:nvSpPr>
        <p:spPr>
          <a:xfrm>
            <a:off x="685800" y="4572000"/>
            <a:ext cx="8001000" cy="2133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If we minimize cut: best choice is to put H in one set, other nodes in other set</a:t>
            </a:r>
            <a:endParaRPr/>
          </a:p>
          <a:p>
            <a:pPr indent="-342900" lvl="0" marL="342900" rtl="0" algn="l">
              <a:lnSpc>
                <a:spcPct val="100000"/>
              </a:lnSpc>
              <a:spcBef>
                <a:spcPts val="480"/>
              </a:spcBef>
              <a:spcAft>
                <a:spcPts val="0"/>
              </a:spcAft>
              <a:buSzPts val="2400"/>
              <a:buFont typeface="Noto Sans Symbols"/>
              <a:buChar char="❑"/>
            </a:pPr>
            <a:r>
              <a:rPr lang="en-US" sz="2400"/>
              <a:t>But: we reject partitions where one set is too small</a:t>
            </a:r>
            <a:endParaRPr/>
          </a:p>
          <a:p>
            <a:pPr indent="-342900" lvl="0" marL="342900" rtl="0" algn="l">
              <a:lnSpc>
                <a:spcPct val="100000"/>
              </a:lnSpc>
              <a:spcBef>
                <a:spcPts val="480"/>
              </a:spcBef>
              <a:spcAft>
                <a:spcPts val="0"/>
              </a:spcAft>
              <a:buSzPts val="2400"/>
              <a:buFont typeface="Noto Sans Symbols"/>
              <a:buChar char="❑"/>
            </a:pPr>
            <a:r>
              <a:rPr lang="en-US" sz="2400"/>
              <a:t>Better is to use cut with (B,D) and (C,G)</a:t>
            </a:r>
            <a:endParaRPr/>
          </a:p>
          <a:p>
            <a:pPr indent="-342900" lvl="0" marL="342900" rtl="0" algn="l">
              <a:lnSpc>
                <a:spcPct val="100000"/>
              </a:lnSpc>
              <a:spcBef>
                <a:spcPts val="480"/>
              </a:spcBef>
              <a:spcAft>
                <a:spcPts val="0"/>
              </a:spcAft>
              <a:buSzPts val="2400"/>
              <a:buFont typeface="Noto Sans Symbols"/>
              <a:buChar char="❑"/>
            </a:pPr>
            <a:r>
              <a:rPr b="1" lang="en-US" sz="2400">
                <a:solidFill>
                  <a:srgbClr val="008000"/>
                </a:solidFill>
              </a:rPr>
              <a:t>Smallest cut is not necessarily the best cut</a:t>
            </a:r>
            <a:endParaRPr/>
          </a:p>
        </p:txBody>
      </p:sp>
      <p:sp>
        <p:nvSpPr>
          <p:cNvPr id="536" name="Google Shape;536;p4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1.tiff" id="537" name="Google Shape;537;p40"/>
          <p:cNvPicPr preferRelativeResize="0"/>
          <p:nvPr/>
        </p:nvPicPr>
        <p:blipFill rotWithShape="1">
          <a:blip r:embed="rId3">
            <a:alphaModFix/>
          </a:blip>
          <a:srcRect b="0" l="0" r="0" t="0"/>
          <a:stretch/>
        </p:blipFill>
        <p:spPr>
          <a:xfrm>
            <a:off x="1155700" y="1168400"/>
            <a:ext cx="6540500" cy="340397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1"/>
          <p:cNvSpPr/>
          <p:nvPr/>
        </p:nvSpPr>
        <p:spPr>
          <a:xfrm>
            <a:off x="3200400" y="4495800"/>
            <a:ext cx="1981200" cy="1524000"/>
          </a:xfrm>
          <a:prstGeom prst="ellipse">
            <a:avLst/>
          </a:prstGeom>
          <a:solidFill>
            <a:schemeClr val="accent1">
              <a:alpha val="40000"/>
            </a:schemeClr>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543" name="Google Shape;543;p41"/>
          <p:cNvSpPr/>
          <p:nvPr/>
        </p:nvSpPr>
        <p:spPr>
          <a:xfrm>
            <a:off x="838200" y="4637926"/>
            <a:ext cx="1981200" cy="1534274"/>
          </a:xfrm>
          <a:prstGeom prst="ellipse">
            <a:avLst/>
          </a:prstGeom>
          <a:solidFill>
            <a:schemeClr val="accent1">
              <a:alpha val="40000"/>
            </a:schemeClr>
          </a:solidFill>
          <a:ln cap="flat" cmpd="sng" w="952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544" name="Google Shape;544;p41"/>
          <p:cNvSpPr txBox="1"/>
          <p:nvPr/>
        </p:nvSpPr>
        <p:spPr>
          <a:xfrm>
            <a:off x="578308" y="4506074"/>
            <a:ext cx="41229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545" name="Google Shape;545;p41"/>
          <p:cNvSpPr txBox="1"/>
          <p:nvPr/>
        </p:nvSpPr>
        <p:spPr>
          <a:xfrm>
            <a:off x="5029200" y="4419600"/>
            <a:ext cx="38023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546" name="Google Shape;546;p4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Cuts</a:t>
            </a:r>
            <a:endParaRPr/>
          </a:p>
        </p:txBody>
      </p:sp>
      <p:sp>
        <p:nvSpPr>
          <p:cNvPr id="547" name="Google Shape;547;p4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Char char="❑"/>
            </a:pPr>
            <a:r>
              <a:rPr b="1" lang="en-US"/>
              <a:t>Express partitioning objectives as a function of the “edge cut” of the partition</a:t>
            </a:r>
            <a:endParaRPr/>
          </a:p>
          <a:p>
            <a:pPr indent="-342900" lvl="0" marL="342900" rtl="0" algn="l">
              <a:lnSpc>
                <a:spcPct val="100000"/>
              </a:lnSpc>
              <a:spcBef>
                <a:spcPts val="840"/>
              </a:spcBef>
              <a:spcAft>
                <a:spcPts val="0"/>
              </a:spcAft>
              <a:buSzPts val="2800"/>
              <a:buChar char="❑"/>
            </a:pPr>
            <a:r>
              <a:rPr b="1" lang="en-US">
                <a:solidFill>
                  <a:srgbClr val="FF0066"/>
                </a:solidFill>
              </a:rPr>
              <a:t>Cut:</a:t>
            </a:r>
            <a:r>
              <a:rPr lang="en-US">
                <a:solidFill>
                  <a:schemeClr val="accent3"/>
                </a:solidFill>
              </a:rPr>
              <a:t> </a:t>
            </a:r>
            <a:r>
              <a:rPr lang="en-US"/>
              <a:t>Set of edges with only one vertex in a group:</a:t>
            </a:r>
            <a:endParaRPr/>
          </a:p>
          <a:p>
            <a:pPr indent="-165100" lvl="0" marL="342900" rtl="0" algn="l">
              <a:lnSpc>
                <a:spcPct val="100000"/>
              </a:lnSpc>
              <a:spcBef>
                <a:spcPts val="560"/>
              </a:spcBef>
              <a:spcAft>
                <a:spcPts val="0"/>
              </a:spcAft>
              <a:buSzPts val="2800"/>
              <a:buFont typeface="Noto Sans Symbols"/>
              <a:buNone/>
            </a:pPr>
            <a:r>
              <a:t/>
            </a:r>
            <a:endParaRPr/>
          </a:p>
        </p:txBody>
      </p:sp>
      <p:sp>
        <p:nvSpPr>
          <p:cNvPr id="548" name="Google Shape;548;p4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grpSp>
        <p:nvGrpSpPr>
          <p:cNvPr id="549" name="Google Shape;549;p41"/>
          <p:cNvGrpSpPr/>
          <p:nvPr/>
        </p:nvGrpSpPr>
        <p:grpSpPr>
          <a:xfrm>
            <a:off x="5510213" y="4824413"/>
            <a:ext cx="3022600" cy="630237"/>
            <a:chOff x="3471" y="3039"/>
            <a:chExt cx="1904" cy="397"/>
          </a:xfrm>
        </p:grpSpPr>
        <p:sp>
          <p:nvSpPr>
            <p:cNvPr id="550" name="Google Shape;550;p41"/>
            <p:cNvSpPr/>
            <p:nvPr/>
          </p:nvSpPr>
          <p:spPr>
            <a:xfrm>
              <a:off x="3471" y="3039"/>
              <a:ext cx="470" cy="397"/>
            </a:xfrm>
            <a:prstGeom prst="rightArrow">
              <a:avLst>
                <a:gd fmla="val 50000" name="adj1"/>
                <a:gd fmla="val 42475" name="adj2"/>
              </a:avLst>
            </a:prstGeom>
            <a:solidFill>
              <a:schemeClr val="hlink"/>
            </a:solidFill>
            <a:ln cap="flat" cmpd="sng" w="1587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551" name="Google Shape;551;p41"/>
            <p:cNvSpPr txBox="1"/>
            <p:nvPr/>
          </p:nvSpPr>
          <p:spPr>
            <a:xfrm>
              <a:off x="4005" y="3089"/>
              <a:ext cx="1370" cy="30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1" lang="en-US" sz="2600" u="none" cap="none" strike="noStrike">
                  <a:solidFill>
                    <a:schemeClr val="dk1"/>
                  </a:solidFill>
                  <a:latin typeface="Times New Roman"/>
                  <a:ea typeface="Times New Roman"/>
                  <a:cs typeface="Times New Roman"/>
                  <a:sym typeface="Times New Roman"/>
                </a:rPr>
                <a:t>cut(A,B) = 2</a:t>
              </a:r>
              <a:endParaRPr b="0" i="1" sz="2600" u="none" cap="none" strike="noStrike">
                <a:solidFill>
                  <a:schemeClr val="dk1"/>
                </a:solidFill>
                <a:latin typeface="Times New Roman"/>
                <a:ea typeface="Times New Roman"/>
                <a:cs typeface="Times New Roman"/>
                <a:sym typeface="Times New Roman"/>
              </a:endParaRPr>
            </a:p>
          </p:txBody>
        </p:sp>
      </p:grpSp>
      <p:cxnSp>
        <p:nvCxnSpPr>
          <p:cNvPr id="552" name="Google Shape;552;p41"/>
          <p:cNvCxnSpPr>
            <a:stCxn id="553" idx="3"/>
            <a:endCxn id="554" idx="7"/>
          </p:cNvCxnSpPr>
          <p:nvPr/>
        </p:nvCxnSpPr>
        <p:spPr>
          <a:xfrm flipH="1">
            <a:off x="1468196" y="5083735"/>
            <a:ext cx="340200" cy="153600"/>
          </a:xfrm>
          <a:prstGeom prst="straightConnector1">
            <a:avLst/>
          </a:prstGeom>
          <a:noFill/>
          <a:ln cap="flat" cmpd="sng" w="57150">
            <a:solidFill>
              <a:srgbClr val="7F7F7F"/>
            </a:solidFill>
            <a:prstDash val="solid"/>
            <a:round/>
            <a:headEnd len="sm" w="sm" type="none"/>
            <a:tailEnd len="sm" w="sm" type="none"/>
          </a:ln>
        </p:spPr>
      </p:cxnSp>
      <p:cxnSp>
        <p:nvCxnSpPr>
          <p:cNvPr id="555" name="Google Shape;555;p41"/>
          <p:cNvCxnSpPr>
            <a:stCxn id="554" idx="5"/>
            <a:endCxn id="556" idx="1"/>
          </p:cNvCxnSpPr>
          <p:nvPr/>
        </p:nvCxnSpPr>
        <p:spPr>
          <a:xfrm>
            <a:off x="1468204" y="5506804"/>
            <a:ext cx="340200" cy="187800"/>
          </a:xfrm>
          <a:prstGeom prst="straightConnector1">
            <a:avLst/>
          </a:prstGeom>
          <a:noFill/>
          <a:ln cap="flat" cmpd="sng" w="57150">
            <a:solidFill>
              <a:srgbClr val="7F7F7F"/>
            </a:solidFill>
            <a:prstDash val="solid"/>
            <a:round/>
            <a:headEnd len="sm" w="sm" type="none"/>
            <a:tailEnd len="sm" w="sm" type="none"/>
          </a:ln>
        </p:spPr>
      </p:cxnSp>
      <p:cxnSp>
        <p:nvCxnSpPr>
          <p:cNvPr id="557" name="Google Shape;557;p41"/>
          <p:cNvCxnSpPr>
            <a:stCxn id="553" idx="4"/>
            <a:endCxn id="556" idx="0"/>
          </p:cNvCxnSpPr>
          <p:nvPr/>
        </p:nvCxnSpPr>
        <p:spPr>
          <a:xfrm>
            <a:off x="1943100" y="5139531"/>
            <a:ext cx="0" cy="499200"/>
          </a:xfrm>
          <a:prstGeom prst="straightConnector1">
            <a:avLst/>
          </a:prstGeom>
          <a:noFill/>
          <a:ln cap="flat" cmpd="sng" w="57150">
            <a:solidFill>
              <a:srgbClr val="7F7F7F"/>
            </a:solidFill>
            <a:prstDash val="solid"/>
            <a:round/>
            <a:headEnd len="sm" w="sm" type="none"/>
            <a:tailEnd len="sm" w="sm" type="none"/>
          </a:ln>
        </p:spPr>
      </p:cxnSp>
      <p:cxnSp>
        <p:nvCxnSpPr>
          <p:cNvPr id="558" name="Google Shape;558;p41"/>
          <p:cNvCxnSpPr>
            <a:stCxn id="553" idx="6"/>
            <a:endCxn id="559" idx="2"/>
          </p:cNvCxnSpPr>
          <p:nvPr/>
        </p:nvCxnSpPr>
        <p:spPr>
          <a:xfrm flipH="1" rot="10800000">
            <a:off x="2133600" y="4762431"/>
            <a:ext cx="1828800" cy="186600"/>
          </a:xfrm>
          <a:prstGeom prst="straightConnector1">
            <a:avLst/>
          </a:prstGeom>
          <a:noFill/>
          <a:ln cap="flat" cmpd="sng" w="57150">
            <a:solidFill>
              <a:schemeClr val="dk1"/>
            </a:solidFill>
            <a:prstDash val="solid"/>
            <a:round/>
            <a:headEnd len="sm" w="sm" type="none"/>
            <a:tailEnd len="sm" w="sm" type="none"/>
          </a:ln>
        </p:spPr>
      </p:cxnSp>
      <p:cxnSp>
        <p:nvCxnSpPr>
          <p:cNvPr id="560" name="Google Shape;560;p41"/>
          <p:cNvCxnSpPr>
            <a:stCxn id="556" idx="6"/>
            <a:endCxn id="561" idx="2"/>
          </p:cNvCxnSpPr>
          <p:nvPr/>
        </p:nvCxnSpPr>
        <p:spPr>
          <a:xfrm flipH="1" rot="10800000">
            <a:off x="2133600" y="5600700"/>
            <a:ext cx="1524000" cy="228600"/>
          </a:xfrm>
          <a:prstGeom prst="straightConnector1">
            <a:avLst/>
          </a:prstGeom>
          <a:noFill/>
          <a:ln cap="flat" cmpd="sng" w="57150">
            <a:solidFill>
              <a:schemeClr val="dk1"/>
            </a:solidFill>
            <a:prstDash val="solid"/>
            <a:round/>
            <a:headEnd len="sm" w="sm" type="none"/>
            <a:tailEnd len="sm" w="sm" type="none"/>
          </a:ln>
        </p:spPr>
      </p:cxnSp>
      <p:cxnSp>
        <p:nvCxnSpPr>
          <p:cNvPr id="562" name="Google Shape;562;p41"/>
          <p:cNvCxnSpPr>
            <a:stCxn id="559" idx="5"/>
            <a:endCxn id="563" idx="1"/>
          </p:cNvCxnSpPr>
          <p:nvPr/>
        </p:nvCxnSpPr>
        <p:spPr>
          <a:xfrm>
            <a:off x="4287604" y="4897204"/>
            <a:ext cx="340200" cy="416400"/>
          </a:xfrm>
          <a:prstGeom prst="straightConnector1">
            <a:avLst/>
          </a:prstGeom>
          <a:noFill/>
          <a:ln cap="flat" cmpd="sng" w="57150">
            <a:solidFill>
              <a:srgbClr val="7F7F7F"/>
            </a:solidFill>
            <a:prstDash val="solid"/>
            <a:round/>
            <a:headEnd len="sm" w="sm" type="none"/>
            <a:tailEnd len="sm" w="sm" type="none"/>
          </a:ln>
        </p:spPr>
      </p:cxnSp>
      <p:cxnSp>
        <p:nvCxnSpPr>
          <p:cNvPr id="564" name="Google Shape;564;p41"/>
          <p:cNvCxnSpPr>
            <a:stCxn id="561" idx="6"/>
            <a:endCxn id="563" idx="2"/>
          </p:cNvCxnSpPr>
          <p:nvPr/>
        </p:nvCxnSpPr>
        <p:spPr>
          <a:xfrm flipH="1" rot="10800000">
            <a:off x="4038600" y="5448300"/>
            <a:ext cx="533400" cy="152400"/>
          </a:xfrm>
          <a:prstGeom prst="straightConnector1">
            <a:avLst/>
          </a:prstGeom>
          <a:noFill/>
          <a:ln cap="flat" cmpd="sng" w="57150">
            <a:solidFill>
              <a:srgbClr val="7F7F7F"/>
            </a:solidFill>
            <a:prstDash val="solid"/>
            <a:round/>
            <a:headEnd len="sm" w="sm" type="none"/>
            <a:tailEnd len="sm" w="sm" type="none"/>
          </a:ln>
        </p:spPr>
      </p:cxnSp>
      <p:cxnSp>
        <p:nvCxnSpPr>
          <p:cNvPr id="565" name="Google Shape;565;p41"/>
          <p:cNvCxnSpPr>
            <a:stCxn id="559" idx="3"/>
            <a:endCxn id="561" idx="0"/>
          </p:cNvCxnSpPr>
          <p:nvPr/>
        </p:nvCxnSpPr>
        <p:spPr>
          <a:xfrm flipH="1">
            <a:off x="3848096" y="4897204"/>
            <a:ext cx="170100" cy="513000"/>
          </a:xfrm>
          <a:prstGeom prst="straightConnector1">
            <a:avLst/>
          </a:prstGeom>
          <a:noFill/>
          <a:ln cap="flat" cmpd="sng" w="57150">
            <a:solidFill>
              <a:srgbClr val="7F7F7F"/>
            </a:solidFill>
            <a:prstDash val="solid"/>
            <a:round/>
            <a:headEnd len="sm" w="sm" type="none"/>
            <a:tailEnd len="sm" w="sm" type="none"/>
          </a:ln>
        </p:spPr>
      </p:cxnSp>
      <p:sp>
        <p:nvSpPr>
          <p:cNvPr id="553" name="Google Shape;553;p41"/>
          <p:cNvSpPr/>
          <p:nvPr/>
        </p:nvSpPr>
        <p:spPr>
          <a:xfrm>
            <a:off x="1752600" y="4758531"/>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556" name="Google Shape;556;p41"/>
          <p:cNvSpPr/>
          <p:nvPr/>
        </p:nvSpPr>
        <p:spPr>
          <a:xfrm>
            <a:off x="1752600" y="5638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54" name="Google Shape;554;p41"/>
          <p:cNvSpPr/>
          <p:nvPr/>
        </p:nvSpPr>
        <p:spPr>
          <a:xfrm>
            <a:off x="1143000" y="51816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59" name="Google Shape;559;p41"/>
          <p:cNvSpPr/>
          <p:nvPr/>
        </p:nvSpPr>
        <p:spPr>
          <a:xfrm>
            <a:off x="3962400" y="45720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561" name="Google Shape;561;p41"/>
          <p:cNvSpPr/>
          <p:nvPr/>
        </p:nvSpPr>
        <p:spPr>
          <a:xfrm>
            <a:off x="3657600" y="54102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563" name="Google Shape;563;p41"/>
          <p:cNvSpPr/>
          <p:nvPr/>
        </p:nvSpPr>
        <p:spPr>
          <a:xfrm>
            <a:off x="4572000" y="5257800"/>
            <a:ext cx="381000" cy="381000"/>
          </a:xfrm>
          <a:prstGeom prst="ellipse">
            <a:avLst/>
          </a:prstGeom>
          <a:solidFill>
            <a:srgbClr val="FF0000"/>
          </a:solidFill>
          <a:ln cap="flat" cmpd="sng" w="9525">
            <a:solidFill>
              <a:srgbClr val="FF0000"/>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pic>
        <p:nvPicPr>
          <p:cNvPr id="566" name="Google Shape;566;p41"/>
          <p:cNvPicPr preferRelativeResize="0"/>
          <p:nvPr/>
        </p:nvPicPr>
        <p:blipFill rotWithShape="1">
          <a:blip r:embed="rId3">
            <a:alphaModFix/>
          </a:blip>
          <a:srcRect b="0" l="0" r="0" t="0"/>
          <a:stretch/>
        </p:blipFill>
        <p:spPr>
          <a:xfrm>
            <a:off x="2368103" y="3124200"/>
            <a:ext cx="3069772" cy="914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Cut Criterion</a:t>
            </a:r>
            <a:endParaRPr sz="2400"/>
          </a:p>
        </p:txBody>
      </p:sp>
      <p:sp>
        <p:nvSpPr>
          <p:cNvPr id="573" name="Google Shape;573;p42"/>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90000"/>
              </a:lnSpc>
              <a:spcBef>
                <a:spcPts val="0"/>
              </a:spcBef>
              <a:spcAft>
                <a:spcPts val="0"/>
              </a:spcAft>
              <a:buSzPts val="2800"/>
              <a:buChar char="❑"/>
            </a:pPr>
            <a:r>
              <a:rPr b="1" lang="en-US"/>
              <a:t>Criterion: </a:t>
            </a:r>
            <a:r>
              <a:rPr b="1" lang="en-US">
                <a:solidFill>
                  <a:srgbClr val="0000FF"/>
                </a:solidFill>
              </a:rPr>
              <a:t>Minimum-cut</a:t>
            </a:r>
            <a:endParaRPr/>
          </a:p>
          <a:p>
            <a:pPr indent="-285750" lvl="1" marL="742950" rtl="0" algn="l">
              <a:lnSpc>
                <a:spcPct val="90000"/>
              </a:lnSpc>
              <a:spcBef>
                <a:spcPts val="480"/>
              </a:spcBef>
              <a:spcAft>
                <a:spcPts val="0"/>
              </a:spcAft>
              <a:buSzPts val="2400"/>
              <a:buChar char="⮚"/>
            </a:pPr>
            <a:r>
              <a:rPr lang="en-US"/>
              <a:t>Minimize weight of connections between groups</a:t>
            </a:r>
            <a:endParaRPr/>
          </a:p>
          <a:p>
            <a:pPr indent="-133350" lvl="1" marL="742950" rtl="0" algn="l">
              <a:lnSpc>
                <a:spcPct val="90000"/>
              </a:lnSpc>
              <a:spcBef>
                <a:spcPts val="480"/>
              </a:spcBef>
              <a:spcAft>
                <a:spcPts val="0"/>
              </a:spcAft>
              <a:buSzPts val="2400"/>
              <a:buNone/>
            </a:pPr>
            <a:r>
              <a:t/>
            </a:r>
            <a:endParaRPr/>
          </a:p>
          <a:p>
            <a:pPr indent="-342900" lvl="0" marL="342900" rtl="0" algn="l">
              <a:lnSpc>
                <a:spcPct val="90000"/>
              </a:lnSpc>
              <a:spcBef>
                <a:spcPts val="560"/>
              </a:spcBef>
              <a:spcAft>
                <a:spcPts val="0"/>
              </a:spcAft>
              <a:buSzPts val="2800"/>
              <a:buChar char="❑"/>
            </a:pPr>
            <a:r>
              <a:rPr b="1" lang="en-US">
                <a:solidFill>
                  <a:srgbClr val="0000FF"/>
                </a:solidFill>
              </a:rPr>
              <a:t>Degenerate case:</a:t>
            </a:r>
            <a:endParaRPr/>
          </a:p>
          <a:p>
            <a:pPr indent="-165100" lvl="0" marL="342900" rtl="0" algn="l">
              <a:lnSpc>
                <a:spcPct val="90000"/>
              </a:lnSpc>
              <a:spcBef>
                <a:spcPts val="560"/>
              </a:spcBef>
              <a:spcAft>
                <a:spcPts val="0"/>
              </a:spcAft>
              <a:buSzPts val="2800"/>
              <a:buNone/>
            </a:pPr>
            <a:r>
              <a:t/>
            </a:r>
            <a:endParaRPr/>
          </a:p>
          <a:p>
            <a:pPr indent="-165100" lvl="0" marL="342900" rtl="0" algn="l">
              <a:lnSpc>
                <a:spcPct val="90000"/>
              </a:lnSpc>
              <a:spcBef>
                <a:spcPts val="560"/>
              </a:spcBef>
              <a:spcAft>
                <a:spcPts val="0"/>
              </a:spcAft>
              <a:buSzPts val="2800"/>
              <a:buNone/>
            </a:pPr>
            <a:r>
              <a:t/>
            </a:r>
            <a:endParaRPr/>
          </a:p>
          <a:p>
            <a:pPr indent="-165100" lvl="0" marL="342900" rtl="0" algn="l">
              <a:lnSpc>
                <a:spcPct val="90000"/>
              </a:lnSpc>
              <a:spcBef>
                <a:spcPts val="560"/>
              </a:spcBef>
              <a:spcAft>
                <a:spcPts val="0"/>
              </a:spcAft>
              <a:buSzPts val="2800"/>
              <a:buNone/>
            </a:pPr>
            <a:r>
              <a:t/>
            </a:r>
            <a:endParaRPr/>
          </a:p>
          <a:p>
            <a:pPr indent="-165100" lvl="0" marL="342900" rtl="0" algn="l">
              <a:lnSpc>
                <a:spcPct val="90000"/>
              </a:lnSpc>
              <a:spcBef>
                <a:spcPts val="560"/>
              </a:spcBef>
              <a:spcAft>
                <a:spcPts val="0"/>
              </a:spcAft>
              <a:buSzPts val="2800"/>
              <a:buNone/>
            </a:pPr>
            <a:r>
              <a:t/>
            </a:r>
            <a:endParaRPr/>
          </a:p>
          <a:p>
            <a:pPr indent="-342900" lvl="0" marL="342900" rtl="0" algn="l">
              <a:lnSpc>
                <a:spcPct val="90000"/>
              </a:lnSpc>
              <a:spcBef>
                <a:spcPts val="560"/>
              </a:spcBef>
              <a:spcAft>
                <a:spcPts val="0"/>
              </a:spcAft>
              <a:buSzPts val="2800"/>
              <a:buChar char="❑"/>
            </a:pPr>
            <a:r>
              <a:rPr b="1" lang="en-US">
                <a:solidFill>
                  <a:srgbClr val="FF0066"/>
                </a:solidFill>
              </a:rPr>
              <a:t>Problem:</a:t>
            </a:r>
            <a:endParaRPr/>
          </a:p>
          <a:p>
            <a:pPr indent="-285750" lvl="1" marL="742950" rtl="0" algn="l">
              <a:lnSpc>
                <a:spcPct val="90000"/>
              </a:lnSpc>
              <a:spcBef>
                <a:spcPts val="480"/>
              </a:spcBef>
              <a:spcAft>
                <a:spcPts val="0"/>
              </a:spcAft>
              <a:buSzPts val="2400"/>
              <a:buChar char="⮚"/>
            </a:pPr>
            <a:r>
              <a:rPr lang="en-US"/>
              <a:t>Only considers external cluster connections</a:t>
            </a:r>
            <a:endParaRPr/>
          </a:p>
          <a:p>
            <a:pPr indent="-285750" lvl="1" marL="742950" rtl="0" algn="l">
              <a:lnSpc>
                <a:spcPct val="90000"/>
              </a:lnSpc>
              <a:spcBef>
                <a:spcPts val="480"/>
              </a:spcBef>
              <a:spcAft>
                <a:spcPts val="0"/>
              </a:spcAft>
              <a:buSzPts val="2400"/>
              <a:buChar char="⮚"/>
            </a:pPr>
            <a:r>
              <a:rPr lang="en-US"/>
              <a:t>Does not consider internal cluster connectivity</a:t>
            </a:r>
            <a:endParaRPr/>
          </a:p>
        </p:txBody>
      </p:sp>
      <p:sp>
        <p:nvSpPr>
          <p:cNvPr id="574" name="Google Shape;574;p4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575" name="Google Shape;575;p42"/>
          <p:cNvCxnSpPr/>
          <p:nvPr/>
        </p:nvCxnSpPr>
        <p:spPr>
          <a:xfrm>
            <a:off x="4480560" y="3960598"/>
            <a:ext cx="17781" cy="535202"/>
          </a:xfrm>
          <a:prstGeom prst="straightConnector1">
            <a:avLst/>
          </a:prstGeom>
          <a:noFill/>
          <a:ln cap="flat" cmpd="sng" w="28575">
            <a:solidFill>
              <a:schemeClr val="dk1"/>
            </a:solidFill>
            <a:prstDash val="solid"/>
            <a:round/>
            <a:headEnd len="sm" w="sm" type="none"/>
            <a:tailEnd len="sm" w="sm" type="none"/>
          </a:ln>
        </p:spPr>
      </p:cxnSp>
      <p:cxnSp>
        <p:nvCxnSpPr>
          <p:cNvPr id="576" name="Google Shape;576;p42"/>
          <p:cNvCxnSpPr/>
          <p:nvPr/>
        </p:nvCxnSpPr>
        <p:spPr>
          <a:xfrm>
            <a:off x="4951327" y="3986213"/>
            <a:ext cx="43662" cy="467808"/>
          </a:xfrm>
          <a:prstGeom prst="straightConnector1">
            <a:avLst/>
          </a:prstGeom>
          <a:noFill/>
          <a:ln cap="flat" cmpd="sng" w="28575">
            <a:solidFill>
              <a:schemeClr val="dk1"/>
            </a:solidFill>
            <a:prstDash val="solid"/>
            <a:round/>
            <a:headEnd len="sm" w="sm" type="none"/>
            <a:tailEnd len="sm" w="sm" type="none"/>
          </a:ln>
        </p:spPr>
      </p:cxnSp>
      <p:cxnSp>
        <p:nvCxnSpPr>
          <p:cNvPr id="577" name="Google Shape;577;p42"/>
          <p:cNvCxnSpPr/>
          <p:nvPr/>
        </p:nvCxnSpPr>
        <p:spPr>
          <a:xfrm>
            <a:off x="4495800" y="3940755"/>
            <a:ext cx="390947" cy="3650"/>
          </a:xfrm>
          <a:prstGeom prst="straightConnector1">
            <a:avLst/>
          </a:prstGeom>
          <a:noFill/>
          <a:ln cap="flat" cmpd="sng" w="28575">
            <a:solidFill>
              <a:schemeClr val="dk1"/>
            </a:solidFill>
            <a:prstDash val="solid"/>
            <a:round/>
            <a:headEnd len="sm" w="sm" type="none"/>
            <a:tailEnd len="sm" w="sm" type="none"/>
          </a:ln>
        </p:spPr>
      </p:cxnSp>
      <p:cxnSp>
        <p:nvCxnSpPr>
          <p:cNvPr id="578" name="Google Shape;578;p42"/>
          <p:cNvCxnSpPr/>
          <p:nvPr/>
        </p:nvCxnSpPr>
        <p:spPr>
          <a:xfrm flipH="1">
            <a:off x="3495042" y="3686175"/>
            <a:ext cx="7937" cy="496888"/>
          </a:xfrm>
          <a:prstGeom prst="straightConnector1">
            <a:avLst/>
          </a:prstGeom>
          <a:noFill/>
          <a:ln cap="flat" cmpd="sng" w="28575">
            <a:solidFill>
              <a:schemeClr val="dk1"/>
            </a:solidFill>
            <a:prstDash val="solid"/>
            <a:round/>
            <a:headEnd len="sm" w="sm" type="none"/>
            <a:tailEnd len="sm" w="sm" type="none"/>
          </a:ln>
        </p:spPr>
      </p:cxnSp>
      <p:cxnSp>
        <p:nvCxnSpPr>
          <p:cNvPr id="579" name="Google Shape;579;p42"/>
          <p:cNvCxnSpPr/>
          <p:nvPr/>
        </p:nvCxnSpPr>
        <p:spPr>
          <a:xfrm>
            <a:off x="2486025" y="4159649"/>
            <a:ext cx="514350" cy="169465"/>
          </a:xfrm>
          <a:prstGeom prst="straightConnector1">
            <a:avLst/>
          </a:prstGeom>
          <a:noFill/>
          <a:ln cap="flat" cmpd="sng" w="28575">
            <a:solidFill>
              <a:schemeClr val="dk1"/>
            </a:solidFill>
            <a:prstDash val="solid"/>
            <a:round/>
            <a:headEnd len="sm" w="sm" type="none"/>
            <a:tailEnd len="sm" w="sm" type="none"/>
          </a:ln>
        </p:spPr>
      </p:cxnSp>
      <p:sp>
        <p:nvSpPr>
          <p:cNvPr id="580" name="Google Shape;580;p42"/>
          <p:cNvSpPr txBox="1"/>
          <p:nvPr/>
        </p:nvSpPr>
        <p:spPr>
          <a:xfrm>
            <a:off x="2500632" y="2082225"/>
            <a:ext cx="3858894" cy="5847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Times New Roman"/>
                <a:ea typeface="Times New Roman"/>
                <a:cs typeface="Times New Roman"/>
                <a:sym typeface="Times New Roman"/>
              </a:rPr>
              <a:t>arg min</a:t>
            </a:r>
            <a:r>
              <a:rPr b="1" baseline="-25000" i="0" lang="en-US" sz="3200" u="none" cap="none" strike="noStrike">
                <a:solidFill>
                  <a:schemeClr val="dk1"/>
                </a:solidFill>
                <a:latin typeface="Times New Roman"/>
                <a:ea typeface="Times New Roman"/>
                <a:cs typeface="Times New Roman"/>
                <a:sym typeface="Times New Roman"/>
              </a:rPr>
              <a:t>A,B</a:t>
            </a:r>
            <a:r>
              <a:rPr b="1" i="1" lang="en-US" sz="3200" u="none" cap="none" strike="noStrike">
                <a:solidFill>
                  <a:schemeClr val="dk1"/>
                </a:solidFill>
                <a:latin typeface="Times New Roman"/>
                <a:ea typeface="Times New Roman"/>
                <a:cs typeface="Times New Roman"/>
                <a:sym typeface="Times New Roman"/>
              </a:rPr>
              <a:t> cut(A,B)</a:t>
            </a:r>
            <a:endParaRPr b="1" i="1" sz="3200" u="none" cap="none" strike="noStrike">
              <a:solidFill>
                <a:schemeClr val="dk1"/>
              </a:solidFill>
              <a:latin typeface="Times New Roman"/>
              <a:ea typeface="Times New Roman"/>
              <a:cs typeface="Times New Roman"/>
              <a:sym typeface="Times New Roman"/>
            </a:endParaRPr>
          </a:p>
        </p:txBody>
      </p:sp>
      <p:sp>
        <p:nvSpPr>
          <p:cNvPr id="581" name="Google Shape;581;p42"/>
          <p:cNvSpPr txBox="1"/>
          <p:nvPr/>
        </p:nvSpPr>
        <p:spPr>
          <a:xfrm>
            <a:off x="3733800" y="3134576"/>
            <a:ext cx="15905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FF"/>
                </a:solidFill>
                <a:latin typeface="Tahoma"/>
                <a:ea typeface="Tahoma"/>
                <a:cs typeface="Tahoma"/>
                <a:sym typeface="Tahoma"/>
              </a:rPr>
              <a:t>“Optimal cut”</a:t>
            </a:r>
            <a:endParaRPr b="0" i="0" sz="1400" u="none" cap="none" strike="noStrike">
              <a:solidFill>
                <a:srgbClr val="000000"/>
              </a:solidFill>
              <a:latin typeface="Arial"/>
              <a:ea typeface="Arial"/>
              <a:cs typeface="Arial"/>
              <a:sym typeface="Arial"/>
            </a:endParaRPr>
          </a:p>
        </p:txBody>
      </p:sp>
      <p:sp>
        <p:nvSpPr>
          <p:cNvPr id="582" name="Google Shape;582;p42"/>
          <p:cNvSpPr txBox="1"/>
          <p:nvPr/>
        </p:nvSpPr>
        <p:spPr>
          <a:xfrm>
            <a:off x="5415272" y="3386554"/>
            <a:ext cx="1519238" cy="33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FF0000"/>
                </a:solidFill>
                <a:latin typeface="Tahoma"/>
                <a:ea typeface="Tahoma"/>
                <a:cs typeface="Tahoma"/>
                <a:sym typeface="Tahoma"/>
              </a:rPr>
              <a:t>Minimum cut</a:t>
            </a:r>
            <a:endParaRPr b="0" i="0" sz="1400" u="none" cap="none" strike="noStrike">
              <a:solidFill>
                <a:srgbClr val="000000"/>
              </a:solidFill>
              <a:latin typeface="Arial"/>
              <a:ea typeface="Arial"/>
              <a:cs typeface="Arial"/>
              <a:sym typeface="Arial"/>
            </a:endParaRPr>
          </a:p>
        </p:txBody>
      </p:sp>
      <p:sp>
        <p:nvSpPr>
          <p:cNvPr id="583" name="Google Shape;583;p42"/>
          <p:cNvSpPr/>
          <p:nvPr/>
        </p:nvSpPr>
        <p:spPr>
          <a:xfrm>
            <a:off x="4389120" y="3841750"/>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584" name="Google Shape;584;p42"/>
          <p:cNvSpPr/>
          <p:nvPr/>
        </p:nvSpPr>
        <p:spPr>
          <a:xfrm>
            <a:off x="4857751" y="3843338"/>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585" name="Google Shape;585;p42"/>
          <p:cNvSpPr/>
          <p:nvPr/>
        </p:nvSpPr>
        <p:spPr>
          <a:xfrm>
            <a:off x="5364164" y="4595813"/>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586" name="Google Shape;586;p42"/>
          <p:cNvSpPr/>
          <p:nvPr/>
        </p:nvSpPr>
        <p:spPr>
          <a:xfrm>
            <a:off x="5665789" y="3906838"/>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587" name="Google Shape;587;p42"/>
          <p:cNvCxnSpPr/>
          <p:nvPr/>
        </p:nvCxnSpPr>
        <p:spPr>
          <a:xfrm flipH="1">
            <a:off x="5457382" y="3988885"/>
            <a:ext cx="328407" cy="754643"/>
          </a:xfrm>
          <a:prstGeom prst="straightConnector1">
            <a:avLst/>
          </a:prstGeom>
          <a:noFill/>
          <a:ln>
            <a:noFill/>
          </a:ln>
        </p:spPr>
      </p:cxnSp>
      <p:cxnSp>
        <p:nvCxnSpPr>
          <p:cNvPr id="588" name="Google Shape;588;p42"/>
          <p:cNvCxnSpPr/>
          <p:nvPr/>
        </p:nvCxnSpPr>
        <p:spPr>
          <a:xfrm>
            <a:off x="2438400" y="3737770"/>
            <a:ext cx="561975" cy="49212"/>
          </a:xfrm>
          <a:prstGeom prst="straightConnector1">
            <a:avLst/>
          </a:prstGeom>
          <a:noFill/>
          <a:ln cap="flat" cmpd="sng" w="28575">
            <a:solidFill>
              <a:schemeClr val="dk1"/>
            </a:solidFill>
            <a:prstDash val="solid"/>
            <a:round/>
            <a:headEnd len="sm" w="sm" type="none"/>
            <a:tailEnd len="sm" w="sm" type="none"/>
          </a:ln>
        </p:spPr>
      </p:cxnSp>
      <p:cxnSp>
        <p:nvCxnSpPr>
          <p:cNvPr id="589" name="Google Shape;589;p42"/>
          <p:cNvCxnSpPr/>
          <p:nvPr/>
        </p:nvCxnSpPr>
        <p:spPr>
          <a:xfrm flipH="1">
            <a:off x="3033714" y="3745494"/>
            <a:ext cx="436038" cy="583620"/>
          </a:xfrm>
          <a:prstGeom prst="straightConnector1">
            <a:avLst/>
          </a:prstGeom>
          <a:noFill/>
          <a:ln cap="flat" cmpd="sng" w="28575">
            <a:solidFill>
              <a:schemeClr val="dk1"/>
            </a:solidFill>
            <a:prstDash val="solid"/>
            <a:round/>
            <a:headEnd len="sm" w="sm" type="none"/>
            <a:tailEnd len="sm" w="sm" type="none"/>
          </a:ln>
        </p:spPr>
      </p:cxnSp>
      <p:cxnSp>
        <p:nvCxnSpPr>
          <p:cNvPr id="590" name="Google Shape;590;p42"/>
          <p:cNvCxnSpPr/>
          <p:nvPr/>
        </p:nvCxnSpPr>
        <p:spPr>
          <a:xfrm>
            <a:off x="3002758" y="3730625"/>
            <a:ext cx="3333" cy="688975"/>
          </a:xfrm>
          <a:prstGeom prst="straightConnector1">
            <a:avLst/>
          </a:prstGeom>
          <a:noFill/>
          <a:ln cap="flat" cmpd="sng" w="28575">
            <a:solidFill>
              <a:schemeClr val="dk1"/>
            </a:solidFill>
            <a:prstDash val="solid"/>
            <a:round/>
            <a:headEnd len="sm" w="sm" type="none"/>
            <a:tailEnd len="sm" w="sm" type="none"/>
          </a:ln>
        </p:spPr>
      </p:cxnSp>
      <p:cxnSp>
        <p:nvCxnSpPr>
          <p:cNvPr id="591" name="Google Shape;591;p42"/>
          <p:cNvCxnSpPr/>
          <p:nvPr/>
        </p:nvCxnSpPr>
        <p:spPr>
          <a:xfrm flipH="1">
            <a:off x="4513153" y="3899985"/>
            <a:ext cx="436038" cy="583620"/>
          </a:xfrm>
          <a:prstGeom prst="straightConnector1">
            <a:avLst/>
          </a:prstGeom>
          <a:noFill/>
          <a:ln cap="flat" cmpd="sng" w="28575">
            <a:solidFill>
              <a:schemeClr val="dk1"/>
            </a:solidFill>
            <a:prstDash val="solid"/>
            <a:round/>
            <a:headEnd len="sm" w="sm" type="none"/>
            <a:tailEnd len="sm" w="sm" type="none"/>
          </a:ln>
        </p:spPr>
      </p:cxnSp>
      <p:cxnSp>
        <p:nvCxnSpPr>
          <p:cNvPr id="592" name="Google Shape;592;p42"/>
          <p:cNvCxnSpPr/>
          <p:nvPr/>
        </p:nvCxnSpPr>
        <p:spPr>
          <a:xfrm>
            <a:off x="2400301" y="3749674"/>
            <a:ext cx="647699" cy="593726"/>
          </a:xfrm>
          <a:prstGeom prst="straightConnector1">
            <a:avLst/>
          </a:prstGeom>
          <a:noFill/>
          <a:ln cap="flat" cmpd="sng" w="28575">
            <a:solidFill>
              <a:schemeClr val="dk1"/>
            </a:solidFill>
            <a:prstDash val="solid"/>
            <a:round/>
            <a:headEnd len="sm" w="sm" type="none"/>
            <a:tailEnd len="sm" w="sm" type="none"/>
          </a:ln>
        </p:spPr>
      </p:cxnSp>
      <p:cxnSp>
        <p:nvCxnSpPr>
          <p:cNvPr id="593" name="Google Shape;593;p42"/>
          <p:cNvCxnSpPr/>
          <p:nvPr/>
        </p:nvCxnSpPr>
        <p:spPr>
          <a:xfrm>
            <a:off x="2438400" y="4114800"/>
            <a:ext cx="435498" cy="678443"/>
          </a:xfrm>
          <a:prstGeom prst="straightConnector1">
            <a:avLst/>
          </a:prstGeom>
          <a:noFill/>
          <a:ln cap="flat" cmpd="sng" w="28575">
            <a:solidFill>
              <a:schemeClr val="dk1"/>
            </a:solidFill>
            <a:prstDash val="solid"/>
            <a:round/>
            <a:headEnd len="sm" w="sm" type="none"/>
            <a:tailEnd len="sm" w="sm" type="none"/>
          </a:ln>
        </p:spPr>
      </p:cxnSp>
      <p:cxnSp>
        <p:nvCxnSpPr>
          <p:cNvPr id="594" name="Google Shape;594;p42"/>
          <p:cNvCxnSpPr/>
          <p:nvPr/>
        </p:nvCxnSpPr>
        <p:spPr>
          <a:xfrm>
            <a:off x="2356325" y="4637882"/>
            <a:ext cx="539275" cy="131763"/>
          </a:xfrm>
          <a:prstGeom prst="straightConnector1">
            <a:avLst/>
          </a:prstGeom>
          <a:noFill/>
          <a:ln cap="flat" cmpd="sng" w="28575">
            <a:solidFill>
              <a:schemeClr val="dk1"/>
            </a:solidFill>
            <a:prstDash val="solid"/>
            <a:round/>
            <a:headEnd len="sm" w="sm" type="none"/>
            <a:tailEnd len="sm" w="sm" type="none"/>
          </a:ln>
        </p:spPr>
      </p:cxnSp>
      <p:cxnSp>
        <p:nvCxnSpPr>
          <p:cNvPr id="595" name="Google Shape;595;p42"/>
          <p:cNvCxnSpPr/>
          <p:nvPr/>
        </p:nvCxnSpPr>
        <p:spPr>
          <a:xfrm>
            <a:off x="3472137" y="4153113"/>
            <a:ext cx="211662" cy="573668"/>
          </a:xfrm>
          <a:prstGeom prst="straightConnector1">
            <a:avLst/>
          </a:prstGeom>
          <a:noFill/>
          <a:ln cap="flat" cmpd="sng" w="28575">
            <a:solidFill>
              <a:schemeClr val="dk1"/>
            </a:solidFill>
            <a:prstDash val="solid"/>
            <a:round/>
            <a:headEnd len="sm" w="sm" type="none"/>
            <a:tailEnd len="sm" w="sm" type="none"/>
          </a:ln>
        </p:spPr>
      </p:cxnSp>
      <p:cxnSp>
        <p:nvCxnSpPr>
          <p:cNvPr id="596" name="Google Shape;596;p42"/>
          <p:cNvCxnSpPr/>
          <p:nvPr/>
        </p:nvCxnSpPr>
        <p:spPr>
          <a:xfrm flipH="1" rot="10800000">
            <a:off x="3349103" y="4700801"/>
            <a:ext cx="308497" cy="175999"/>
          </a:xfrm>
          <a:prstGeom prst="straightConnector1">
            <a:avLst/>
          </a:prstGeom>
          <a:noFill/>
          <a:ln cap="flat" cmpd="sng" w="28575">
            <a:solidFill>
              <a:schemeClr val="dk1"/>
            </a:solidFill>
            <a:prstDash val="solid"/>
            <a:round/>
            <a:headEnd len="sm" w="sm" type="none"/>
            <a:tailEnd len="sm" w="sm" type="none"/>
          </a:ln>
        </p:spPr>
      </p:cxnSp>
      <p:cxnSp>
        <p:nvCxnSpPr>
          <p:cNvPr id="597" name="Google Shape;597;p42"/>
          <p:cNvCxnSpPr/>
          <p:nvPr/>
        </p:nvCxnSpPr>
        <p:spPr>
          <a:xfrm>
            <a:off x="3000375" y="4355017"/>
            <a:ext cx="399509" cy="503818"/>
          </a:xfrm>
          <a:prstGeom prst="straightConnector1">
            <a:avLst/>
          </a:prstGeom>
          <a:noFill/>
          <a:ln cap="flat" cmpd="sng" w="28575">
            <a:solidFill>
              <a:schemeClr val="dk1"/>
            </a:solidFill>
            <a:prstDash val="solid"/>
            <a:round/>
            <a:headEnd len="sm" w="sm" type="none"/>
            <a:tailEnd len="sm" w="sm" type="none"/>
          </a:ln>
        </p:spPr>
      </p:cxnSp>
      <p:cxnSp>
        <p:nvCxnSpPr>
          <p:cNvPr id="598" name="Google Shape;598;p42"/>
          <p:cNvCxnSpPr/>
          <p:nvPr/>
        </p:nvCxnSpPr>
        <p:spPr>
          <a:xfrm flipH="1" rot="10800000">
            <a:off x="2864804" y="4188330"/>
            <a:ext cx="669606" cy="593221"/>
          </a:xfrm>
          <a:prstGeom prst="straightConnector1">
            <a:avLst/>
          </a:prstGeom>
          <a:noFill/>
          <a:ln cap="flat" cmpd="sng" w="28575">
            <a:solidFill>
              <a:schemeClr val="dk1"/>
            </a:solidFill>
            <a:prstDash val="solid"/>
            <a:round/>
            <a:headEnd len="sm" w="sm" type="none"/>
            <a:tailEnd len="sm" w="sm" type="none"/>
          </a:ln>
        </p:spPr>
      </p:cxnSp>
      <p:cxnSp>
        <p:nvCxnSpPr>
          <p:cNvPr id="599" name="Google Shape;599;p42"/>
          <p:cNvCxnSpPr/>
          <p:nvPr/>
        </p:nvCxnSpPr>
        <p:spPr>
          <a:xfrm>
            <a:off x="3006091" y="3777166"/>
            <a:ext cx="510111" cy="445081"/>
          </a:xfrm>
          <a:prstGeom prst="straightConnector1">
            <a:avLst/>
          </a:prstGeom>
          <a:noFill/>
          <a:ln cap="flat" cmpd="sng" w="28575">
            <a:solidFill>
              <a:schemeClr val="dk1"/>
            </a:solidFill>
            <a:prstDash val="solid"/>
            <a:round/>
            <a:headEnd len="sm" w="sm" type="none"/>
            <a:tailEnd len="sm" w="sm" type="none"/>
          </a:ln>
        </p:spPr>
      </p:cxnSp>
      <p:sp>
        <p:nvSpPr>
          <p:cNvPr id="600" name="Google Shape;600;p42"/>
          <p:cNvSpPr/>
          <p:nvPr/>
        </p:nvSpPr>
        <p:spPr>
          <a:xfrm>
            <a:off x="2773364" y="4676776"/>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01" name="Google Shape;601;p42"/>
          <p:cNvSpPr/>
          <p:nvPr/>
        </p:nvSpPr>
        <p:spPr>
          <a:xfrm>
            <a:off x="3268664" y="4748213"/>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02" name="Google Shape;602;p42"/>
          <p:cNvSpPr/>
          <p:nvPr/>
        </p:nvSpPr>
        <p:spPr>
          <a:xfrm>
            <a:off x="2352676" y="3644901"/>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03" name="Google Shape;603;p42"/>
          <p:cNvSpPr/>
          <p:nvPr/>
        </p:nvSpPr>
        <p:spPr>
          <a:xfrm>
            <a:off x="3419476" y="3602038"/>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04" name="Google Shape;604;p42"/>
          <p:cNvSpPr/>
          <p:nvPr/>
        </p:nvSpPr>
        <p:spPr>
          <a:xfrm>
            <a:off x="3560764" y="4606926"/>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605" name="Google Shape;605;p42"/>
          <p:cNvCxnSpPr/>
          <p:nvPr/>
        </p:nvCxnSpPr>
        <p:spPr>
          <a:xfrm>
            <a:off x="4498341" y="3962110"/>
            <a:ext cx="522811" cy="578432"/>
          </a:xfrm>
          <a:prstGeom prst="straightConnector1">
            <a:avLst/>
          </a:prstGeom>
          <a:noFill/>
          <a:ln cap="flat" cmpd="sng" w="28575">
            <a:solidFill>
              <a:schemeClr val="dk1"/>
            </a:solidFill>
            <a:prstDash val="solid"/>
            <a:round/>
            <a:headEnd len="sm" w="sm" type="none"/>
            <a:tailEnd len="sm" w="sm" type="none"/>
          </a:ln>
        </p:spPr>
      </p:cxnSp>
      <p:cxnSp>
        <p:nvCxnSpPr>
          <p:cNvPr id="606" name="Google Shape;606;p42"/>
          <p:cNvCxnSpPr/>
          <p:nvPr/>
        </p:nvCxnSpPr>
        <p:spPr>
          <a:xfrm>
            <a:off x="4949191" y="3926895"/>
            <a:ext cx="534659" cy="753851"/>
          </a:xfrm>
          <a:prstGeom prst="straightConnector1">
            <a:avLst/>
          </a:prstGeom>
          <a:noFill/>
          <a:ln cap="flat" cmpd="sng" w="28575">
            <a:solidFill>
              <a:schemeClr val="dk1"/>
            </a:solidFill>
            <a:prstDash val="solid"/>
            <a:round/>
            <a:headEnd len="sm" w="sm" type="none"/>
            <a:tailEnd len="sm" w="sm" type="none"/>
          </a:ln>
        </p:spPr>
      </p:cxnSp>
      <p:cxnSp>
        <p:nvCxnSpPr>
          <p:cNvPr id="607" name="Google Shape;607;p42"/>
          <p:cNvCxnSpPr/>
          <p:nvPr/>
        </p:nvCxnSpPr>
        <p:spPr>
          <a:xfrm flipH="1" rot="10800000">
            <a:off x="5421902" y="3996639"/>
            <a:ext cx="335327" cy="695111"/>
          </a:xfrm>
          <a:prstGeom prst="straightConnector1">
            <a:avLst/>
          </a:prstGeom>
          <a:noFill/>
          <a:ln cap="flat" cmpd="sng" w="28575">
            <a:solidFill>
              <a:schemeClr val="dk1"/>
            </a:solidFill>
            <a:prstDash val="solid"/>
            <a:round/>
            <a:headEnd len="sm" w="sm" type="none"/>
            <a:tailEnd len="sm" w="sm" type="none"/>
          </a:ln>
        </p:spPr>
      </p:cxnSp>
      <p:cxnSp>
        <p:nvCxnSpPr>
          <p:cNvPr id="608" name="Google Shape;608;p42"/>
          <p:cNvCxnSpPr/>
          <p:nvPr/>
        </p:nvCxnSpPr>
        <p:spPr>
          <a:xfrm>
            <a:off x="5022850" y="4542052"/>
            <a:ext cx="463550" cy="182348"/>
          </a:xfrm>
          <a:prstGeom prst="straightConnector1">
            <a:avLst/>
          </a:prstGeom>
          <a:noFill/>
          <a:ln cap="flat" cmpd="sng" w="28575">
            <a:solidFill>
              <a:schemeClr val="dk1"/>
            </a:solidFill>
            <a:prstDash val="solid"/>
            <a:round/>
            <a:headEnd len="sm" w="sm" type="none"/>
            <a:tailEnd len="sm" w="sm" type="none"/>
          </a:ln>
        </p:spPr>
      </p:cxnSp>
      <p:cxnSp>
        <p:nvCxnSpPr>
          <p:cNvPr id="609" name="Google Shape;609;p42"/>
          <p:cNvCxnSpPr/>
          <p:nvPr/>
        </p:nvCxnSpPr>
        <p:spPr>
          <a:xfrm>
            <a:off x="4535487" y="4475957"/>
            <a:ext cx="493713" cy="36513"/>
          </a:xfrm>
          <a:prstGeom prst="straightConnector1">
            <a:avLst/>
          </a:prstGeom>
          <a:noFill/>
          <a:ln cap="flat" cmpd="sng" w="28575">
            <a:solidFill>
              <a:schemeClr val="dk1"/>
            </a:solidFill>
            <a:prstDash val="solid"/>
            <a:round/>
            <a:headEnd len="sm" w="sm" type="none"/>
            <a:tailEnd len="sm" w="sm" type="none"/>
          </a:ln>
        </p:spPr>
      </p:cxnSp>
      <p:cxnSp>
        <p:nvCxnSpPr>
          <p:cNvPr id="610" name="Google Shape;610;p42"/>
          <p:cNvCxnSpPr>
            <a:endCxn id="603" idx="6"/>
          </p:cNvCxnSpPr>
          <p:nvPr/>
        </p:nvCxnSpPr>
        <p:spPr>
          <a:xfrm rot="10800000">
            <a:off x="3602356" y="3694907"/>
            <a:ext cx="876000" cy="239700"/>
          </a:xfrm>
          <a:prstGeom prst="straightConnector1">
            <a:avLst/>
          </a:prstGeom>
          <a:noFill/>
          <a:ln cap="flat" cmpd="sng" w="28575">
            <a:solidFill>
              <a:schemeClr val="dk1"/>
            </a:solidFill>
            <a:prstDash val="solid"/>
            <a:round/>
            <a:headEnd len="sm" w="sm" type="none"/>
            <a:tailEnd len="sm" w="sm" type="none"/>
          </a:ln>
        </p:spPr>
      </p:cxnSp>
      <p:cxnSp>
        <p:nvCxnSpPr>
          <p:cNvPr id="611" name="Google Shape;611;p42"/>
          <p:cNvCxnSpPr/>
          <p:nvPr/>
        </p:nvCxnSpPr>
        <p:spPr>
          <a:xfrm rot="10800000">
            <a:off x="3560764" y="4220950"/>
            <a:ext cx="875880" cy="239712"/>
          </a:xfrm>
          <a:prstGeom prst="straightConnector1">
            <a:avLst/>
          </a:prstGeom>
          <a:noFill/>
          <a:ln cap="flat" cmpd="sng" w="28575">
            <a:solidFill>
              <a:schemeClr val="dk1"/>
            </a:solidFill>
            <a:prstDash val="solid"/>
            <a:round/>
            <a:headEnd len="sm" w="sm" type="none"/>
            <a:tailEnd len="sm" w="sm" type="none"/>
          </a:ln>
        </p:spPr>
      </p:cxnSp>
      <p:cxnSp>
        <p:nvCxnSpPr>
          <p:cNvPr id="612" name="Google Shape;612;p42"/>
          <p:cNvCxnSpPr/>
          <p:nvPr/>
        </p:nvCxnSpPr>
        <p:spPr>
          <a:xfrm flipH="1">
            <a:off x="2464594" y="4370756"/>
            <a:ext cx="505459" cy="254931"/>
          </a:xfrm>
          <a:prstGeom prst="straightConnector1">
            <a:avLst/>
          </a:prstGeom>
          <a:noFill/>
          <a:ln cap="flat" cmpd="sng" w="28575">
            <a:solidFill>
              <a:schemeClr val="dk1"/>
            </a:solidFill>
            <a:prstDash val="solid"/>
            <a:round/>
            <a:headEnd len="sm" w="sm" type="none"/>
            <a:tailEnd len="sm" w="sm" type="none"/>
          </a:ln>
        </p:spPr>
      </p:cxnSp>
      <p:sp>
        <p:nvSpPr>
          <p:cNvPr id="613" name="Google Shape;613;p42"/>
          <p:cNvSpPr/>
          <p:nvPr/>
        </p:nvSpPr>
        <p:spPr>
          <a:xfrm>
            <a:off x="4406901" y="4383088"/>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14" name="Google Shape;614;p42"/>
          <p:cNvSpPr/>
          <p:nvPr/>
        </p:nvSpPr>
        <p:spPr>
          <a:xfrm>
            <a:off x="4900614" y="4419601"/>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15" name="Google Shape;615;p42"/>
          <p:cNvSpPr/>
          <p:nvPr/>
        </p:nvSpPr>
        <p:spPr>
          <a:xfrm>
            <a:off x="4389120" y="3847886"/>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16" name="Google Shape;616;p42"/>
          <p:cNvSpPr/>
          <p:nvPr/>
        </p:nvSpPr>
        <p:spPr>
          <a:xfrm>
            <a:off x="4857751" y="3849474"/>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17" name="Google Shape;617;p42"/>
          <p:cNvSpPr/>
          <p:nvPr/>
        </p:nvSpPr>
        <p:spPr>
          <a:xfrm>
            <a:off x="5364164" y="4601949"/>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18" name="Google Shape;618;p42"/>
          <p:cNvSpPr/>
          <p:nvPr/>
        </p:nvSpPr>
        <p:spPr>
          <a:xfrm>
            <a:off x="5665789" y="3912974"/>
            <a:ext cx="182880" cy="185738"/>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19" name="Google Shape;619;p42"/>
          <p:cNvSpPr/>
          <p:nvPr/>
        </p:nvSpPr>
        <p:spPr>
          <a:xfrm>
            <a:off x="2913064" y="4251326"/>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20" name="Google Shape;620;p42"/>
          <p:cNvSpPr/>
          <p:nvPr/>
        </p:nvSpPr>
        <p:spPr>
          <a:xfrm>
            <a:off x="3411539" y="4098926"/>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21" name="Google Shape;621;p42"/>
          <p:cNvSpPr/>
          <p:nvPr/>
        </p:nvSpPr>
        <p:spPr>
          <a:xfrm>
            <a:off x="2317751" y="4545013"/>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622" name="Google Shape;622;p42"/>
          <p:cNvCxnSpPr/>
          <p:nvPr/>
        </p:nvCxnSpPr>
        <p:spPr>
          <a:xfrm flipH="1">
            <a:off x="2474195" y="3809362"/>
            <a:ext cx="515937" cy="369888"/>
          </a:xfrm>
          <a:prstGeom prst="straightConnector1">
            <a:avLst/>
          </a:prstGeom>
          <a:noFill/>
          <a:ln cap="flat" cmpd="sng" w="28575">
            <a:solidFill>
              <a:schemeClr val="dk1"/>
            </a:solidFill>
            <a:prstDash val="solid"/>
            <a:round/>
            <a:headEnd len="sm" w="sm" type="none"/>
            <a:tailEnd len="sm" w="sm" type="none"/>
          </a:ln>
        </p:spPr>
      </p:cxnSp>
      <p:sp>
        <p:nvSpPr>
          <p:cNvPr id="623" name="Google Shape;623;p42"/>
          <p:cNvSpPr/>
          <p:nvPr/>
        </p:nvSpPr>
        <p:spPr>
          <a:xfrm>
            <a:off x="2398714" y="4064001"/>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24" name="Google Shape;624;p42"/>
          <p:cNvSpPr/>
          <p:nvPr/>
        </p:nvSpPr>
        <p:spPr>
          <a:xfrm>
            <a:off x="2914651" y="3694113"/>
            <a:ext cx="182880" cy="185738"/>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25" name="Google Shape;625;p42"/>
          <p:cNvSpPr/>
          <p:nvPr/>
        </p:nvSpPr>
        <p:spPr>
          <a:xfrm>
            <a:off x="5449542" y="3684655"/>
            <a:ext cx="1125302" cy="794387"/>
          </a:xfrm>
          <a:custGeom>
            <a:rect b="b" l="l" r="r" t="t"/>
            <a:pathLst>
              <a:path extrusionOk="0" h="794387" w="1054063">
                <a:moveTo>
                  <a:pt x="9808" y="0"/>
                </a:moveTo>
                <a:cubicBezTo>
                  <a:pt x="-112" y="112270"/>
                  <a:pt x="-10031" y="224541"/>
                  <a:pt x="20629" y="330049"/>
                </a:cubicBezTo>
                <a:cubicBezTo>
                  <a:pt x="51289" y="435557"/>
                  <a:pt x="102691" y="556395"/>
                  <a:pt x="193770" y="633046"/>
                </a:cubicBezTo>
                <a:cubicBezTo>
                  <a:pt x="284849" y="709697"/>
                  <a:pt x="423723" y="772821"/>
                  <a:pt x="567105" y="789955"/>
                </a:cubicBezTo>
                <a:cubicBezTo>
                  <a:pt x="710487" y="807089"/>
                  <a:pt x="882275" y="771468"/>
                  <a:pt x="1054063" y="735848"/>
                </a:cubicBezTo>
              </a:path>
            </a:pathLst>
          </a:custGeom>
          <a:noFill/>
          <a:ln cap="sq" cmpd="sng" w="38100">
            <a:solidFill>
              <a:srgbClr val="FF0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626" name="Google Shape;626;p42"/>
          <p:cNvSpPr/>
          <p:nvPr/>
        </p:nvSpPr>
        <p:spPr>
          <a:xfrm>
            <a:off x="3956508" y="3446138"/>
            <a:ext cx="485634" cy="1367879"/>
          </a:xfrm>
          <a:custGeom>
            <a:rect b="b" l="l" r="r" t="t"/>
            <a:pathLst>
              <a:path extrusionOk="0" h="1504161" w="485634">
                <a:moveTo>
                  <a:pt x="69013" y="0"/>
                </a:moveTo>
                <a:cubicBezTo>
                  <a:pt x="47370" y="84767"/>
                  <a:pt x="25728" y="169534"/>
                  <a:pt x="14907" y="286765"/>
                </a:cubicBezTo>
                <a:cubicBezTo>
                  <a:pt x="4086" y="403996"/>
                  <a:pt x="-5833" y="595172"/>
                  <a:pt x="4086" y="703385"/>
                </a:cubicBezTo>
                <a:cubicBezTo>
                  <a:pt x="14005" y="811598"/>
                  <a:pt x="26630" y="826027"/>
                  <a:pt x="74424" y="936043"/>
                </a:cubicBezTo>
                <a:cubicBezTo>
                  <a:pt x="122218" y="1046060"/>
                  <a:pt x="222315" y="1268798"/>
                  <a:pt x="290850" y="1363484"/>
                </a:cubicBezTo>
                <a:cubicBezTo>
                  <a:pt x="359385" y="1458170"/>
                  <a:pt x="422509" y="1481165"/>
                  <a:pt x="485634" y="1504161"/>
                </a:cubicBezTo>
              </a:path>
            </a:pathLst>
          </a:custGeom>
          <a:noFill/>
          <a:ln cap="sq" cmpd="sng" w="38100">
            <a:solidFill>
              <a:srgbClr val="0000FF"/>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4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Graph Cut Criteria</a:t>
            </a:r>
            <a:endParaRPr sz="2400"/>
          </a:p>
        </p:txBody>
      </p:sp>
      <p:sp>
        <p:nvSpPr>
          <p:cNvPr id="632" name="Google Shape;632;p43"/>
          <p:cNvSpPr txBox="1"/>
          <p:nvPr>
            <p:ph idx="1" type="body"/>
          </p:nvPr>
        </p:nvSpPr>
        <p:spPr>
          <a:xfrm>
            <a:off x="685800" y="1447800"/>
            <a:ext cx="7772400" cy="4648200"/>
          </a:xfrm>
          <a:prstGeom prst="rect">
            <a:avLst/>
          </a:prstGeom>
          <a:blipFill rotWithShape="1">
            <a:blip r:embed="rId3">
              <a:alphaModFix/>
            </a:blip>
            <a:stretch>
              <a:fillRect b="0" l="-1410" r="-625" t="-2229"/>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633" name="Google Shape;633;p4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34" name="Google Shape;634;p43"/>
          <p:cNvSpPr/>
          <p:nvPr/>
        </p:nvSpPr>
        <p:spPr>
          <a:xfrm>
            <a:off x="533400" y="4572000"/>
            <a:ext cx="8075612" cy="2151062"/>
          </a:xfrm>
          <a:prstGeom prst="rect">
            <a:avLst/>
          </a:prstGeom>
          <a:noFill/>
          <a:ln>
            <a:noFill/>
          </a:ln>
        </p:spPr>
        <p:txBody>
          <a:bodyPr anchorCtr="0" anchor="t" bIns="45700" lIns="91425" spcFirstLastPara="1" rIns="91425" wrap="square" tIns="45700">
            <a:noAutofit/>
          </a:bodyPr>
          <a:lstStyle/>
          <a:p>
            <a:pPr indent="-179069" lvl="1" marL="742950" marR="0" rtl="0" algn="l">
              <a:lnSpc>
                <a:spcPct val="100000"/>
              </a:lnSpc>
              <a:spcBef>
                <a:spcPts val="0"/>
              </a:spcBef>
              <a:spcAft>
                <a:spcPts val="0"/>
              </a:spcAft>
              <a:buClr>
                <a:schemeClr val="accent2"/>
              </a:buClr>
              <a:buSzPts val="1680"/>
              <a:buFont typeface="Noto Sans Symbols"/>
              <a:buNone/>
            </a:pPr>
            <a:r>
              <a:t/>
            </a:r>
            <a:endParaRPr b="0" i="0" sz="2400" u="none" cap="none" strike="noStrike">
              <a:solidFill>
                <a:schemeClr val="dk1"/>
              </a:solidFill>
              <a:latin typeface="Tahoma"/>
              <a:ea typeface="Tahoma"/>
              <a:cs typeface="Tahoma"/>
              <a:sym typeface="Tahoma"/>
            </a:endParaRPr>
          </a:p>
        </p:txBody>
      </p:sp>
      <p:sp>
        <p:nvSpPr>
          <p:cNvPr id="635" name="Google Shape;635;p43"/>
          <p:cNvSpPr txBox="1"/>
          <p:nvPr/>
        </p:nvSpPr>
        <p:spPr>
          <a:xfrm>
            <a:off x="8026431" y="0"/>
            <a:ext cx="1117614"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Tahoma"/>
                <a:ea typeface="Tahoma"/>
                <a:cs typeface="Tahoma"/>
                <a:sym typeface="Tahoma"/>
              </a:rPr>
              <a:t>[Shi-Malik]</a:t>
            </a:r>
            <a:endParaRPr b="0" i="0" sz="1400" u="none" cap="none" strike="noStrike">
              <a:solidFill>
                <a:srgbClr val="000000"/>
              </a:solidFill>
              <a:latin typeface="Arial"/>
              <a:ea typeface="Arial"/>
              <a:cs typeface="Arial"/>
              <a:sym typeface="Arial"/>
            </a:endParaRPr>
          </a:p>
        </p:txBody>
      </p:sp>
      <p:pic>
        <p:nvPicPr>
          <p:cNvPr id="636" name="Google Shape;636;p43"/>
          <p:cNvPicPr preferRelativeResize="0"/>
          <p:nvPr/>
        </p:nvPicPr>
        <p:blipFill rotWithShape="1">
          <a:blip r:embed="rId4">
            <a:alphaModFix/>
          </a:blip>
          <a:srcRect b="0" l="0" r="0" t="0"/>
          <a:stretch/>
        </p:blipFill>
        <p:spPr>
          <a:xfrm>
            <a:off x="2438400" y="2667000"/>
            <a:ext cx="4204137" cy="762000"/>
          </a:xfrm>
          <a:prstGeom prst="rect">
            <a:avLst/>
          </a:prstGeom>
          <a:noFill/>
          <a:ln>
            <a:noFill/>
          </a:ln>
        </p:spPr>
      </p:pic>
      <p:sp>
        <p:nvSpPr>
          <p:cNvPr id="637" name="Google Shape;637;p43"/>
          <p:cNvSpPr txBox="1"/>
          <p:nvPr/>
        </p:nvSpPr>
        <p:spPr>
          <a:xfrm>
            <a:off x="3810000" y="3678823"/>
            <a:ext cx="3657600" cy="461665"/>
          </a:xfrm>
          <a:prstGeom prst="rect">
            <a:avLst/>
          </a:prstGeom>
          <a:blipFill rotWithShape="1">
            <a:blip r:embed="rId5">
              <a:alphaModFix/>
            </a:blip>
            <a:stretch>
              <a:fillRect b="0" l="0" r="0" t="0"/>
            </a:stretch>
          </a:blipFill>
          <a:ln cap="flat" cmpd="sng" w="9525">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pic>
        <p:nvPicPr>
          <p:cNvPr id="638" name="Google Shape;638;p43"/>
          <p:cNvPicPr preferRelativeResize="0"/>
          <p:nvPr/>
        </p:nvPicPr>
        <p:blipFill rotWithShape="1">
          <a:blip r:embed="rId6">
            <a:alphaModFix/>
          </a:blip>
          <a:srcRect b="0" l="0" r="0" t="0"/>
          <a:stretch/>
        </p:blipFill>
        <p:spPr>
          <a:xfrm>
            <a:off x="1676400" y="3708057"/>
            <a:ext cx="5105400" cy="4829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4"/>
          <p:cNvSpPr txBox="1"/>
          <p:nvPr>
            <p:ph type="title"/>
          </p:nvPr>
        </p:nvSpPr>
        <p:spPr>
          <a:xfrm>
            <a:off x="381000" y="304800"/>
            <a:ext cx="35052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10.15</a:t>
            </a:r>
            <a:endParaRPr/>
          </a:p>
        </p:txBody>
      </p:sp>
      <p:sp>
        <p:nvSpPr>
          <p:cNvPr id="644" name="Google Shape;644;p44"/>
          <p:cNvSpPr txBox="1"/>
          <p:nvPr>
            <p:ph idx="1" type="body"/>
          </p:nvPr>
        </p:nvSpPr>
        <p:spPr>
          <a:xfrm>
            <a:off x="609600" y="2590800"/>
            <a:ext cx="8382000" cy="2133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Partition nodes of graph into two disjoint sets S and T</a:t>
            </a:r>
            <a:endParaRPr/>
          </a:p>
          <a:p>
            <a:pPr indent="-342900" lvl="0" marL="342900" rtl="0" algn="l">
              <a:lnSpc>
                <a:spcPct val="100000"/>
              </a:lnSpc>
              <a:spcBef>
                <a:spcPts val="480"/>
              </a:spcBef>
              <a:spcAft>
                <a:spcPts val="0"/>
              </a:spcAft>
              <a:buSzPts val="2400"/>
              <a:buFont typeface="Noto Sans Symbols"/>
              <a:buChar char="❑"/>
            </a:pPr>
            <a:r>
              <a:rPr lang="en-US" sz="2400"/>
              <a:t>Normalized Cut for S and T is: </a:t>
            </a:r>
            <a:endParaRPr/>
          </a:p>
          <a:p>
            <a:pPr indent="0" lvl="1" marL="457200" rtl="0" algn="l">
              <a:lnSpc>
                <a:spcPct val="100000"/>
              </a:lnSpc>
              <a:spcBef>
                <a:spcPts val="400"/>
              </a:spcBef>
              <a:spcAft>
                <a:spcPts val="0"/>
              </a:spcAft>
              <a:buSzPts val="2000"/>
              <a:buNone/>
            </a:pPr>
            <a:r>
              <a:rPr lang="en-US" sz="2000"/>
              <a:t>	</a:t>
            </a:r>
            <a:r>
              <a:rPr lang="en-US" sz="2000" u="sng"/>
              <a:t>Cut (S,T)</a:t>
            </a:r>
            <a:r>
              <a:rPr lang="en-US" sz="2000"/>
              <a:t>	 +  </a:t>
            </a:r>
            <a:r>
              <a:rPr lang="en-US" sz="2000" u="sng"/>
              <a:t>Cut(S,T)</a:t>
            </a:r>
            <a:endParaRPr/>
          </a:p>
          <a:p>
            <a:pPr indent="0" lvl="1" marL="457200" rtl="0" algn="l">
              <a:lnSpc>
                <a:spcPct val="100000"/>
              </a:lnSpc>
              <a:spcBef>
                <a:spcPts val="400"/>
              </a:spcBef>
              <a:spcAft>
                <a:spcPts val="0"/>
              </a:spcAft>
              <a:buSzPts val="2000"/>
              <a:buNone/>
            </a:pPr>
            <a:r>
              <a:rPr lang="en-US" sz="2000"/>
              <a:t>	Vol(S)	      Vol(T)</a:t>
            </a:r>
            <a:endParaRPr/>
          </a:p>
          <a:p>
            <a:pPr indent="-342900" lvl="0" marL="342900" rtl="0" algn="l">
              <a:lnSpc>
                <a:spcPct val="100000"/>
              </a:lnSpc>
              <a:spcBef>
                <a:spcPts val="480"/>
              </a:spcBef>
              <a:spcAft>
                <a:spcPts val="0"/>
              </a:spcAft>
              <a:buSzPts val="2400"/>
              <a:buFont typeface="Noto Sans Symbols"/>
              <a:buChar char="❑"/>
            </a:pPr>
            <a:r>
              <a:rPr lang="en-US" sz="2400"/>
              <a:t>If we choose S={H} and T={A,B,C,D,E,F,G} then Cut(S,T) = 1</a:t>
            </a:r>
            <a:endParaRPr/>
          </a:p>
          <a:p>
            <a:pPr indent="-285750" lvl="1" marL="742950" rtl="0" algn="l">
              <a:lnSpc>
                <a:spcPct val="100000"/>
              </a:lnSpc>
              <a:spcBef>
                <a:spcPts val="400"/>
              </a:spcBef>
              <a:spcAft>
                <a:spcPts val="0"/>
              </a:spcAft>
              <a:buSzPts val="2000"/>
              <a:buChar char="⮚"/>
            </a:pPr>
            <a:r>
              <a:rPr lang="en-US" sz="2000"/>
              <a:t>Vol(S) = 1     (number of edges with at least one end in S)</a:t>
            </a:r>
            <a:endParaRPr/>
          </a:p>
          <a:p>
            <a:pPr indent="-285750" lvl="1" marL="742950" rtl="0" algn="l">
              <a:lnSpc>
                <a:spcPct val="100000"/>
              </a:lnSpc>
              <a:spcBef>
                <a:spcPts val="400"/>
              </a:spcBef>
              <a:spcAft>
                <a:spcPts val="0"/>
              </a:spcAft>
              <a:buSzPts val="2000"/>
              <a:buChar char="⮚"/>
            </a:pPr>
            <a:r>
              <a:rPr lang="en-US" sz="2000"/>
              <a:t>Vol(T) = 11:  all edges have at least one node in T</a:t>
            </a:r>
            <a:endParaRPr/>
          </a:p>
          <a:p>
            <a:pPr indent="-285750" lvl="1" marL="742950" rtl="0" algn="l">
              <a:lnSpc>
                <a:spcPct val="100000"/>
              </a:lnSpc>
              <a:spcBef>
                <a:spcPts val="400"/>
              </a:spcBef>
              <a:spcAft>
                <a:spcPts val="0"/>
              </a:spcAft>
              <a:buSzPts val="2000"/>
              <a:buChar char="⮚"/>
            </a:pPr>
            <a:r>
              <a:rPr lang="en-US" sz="2000"/>
              <a:t>Normalized cut is 1/1 + 1/11 = 1.09</a:t>
            </a:r>
            <a:endParaRPr/>
          </a:p>
          <a:p>
            <a:pPr indent="-342900" lvl="0" marL="342900" rtl="0" algn="l">
              <a:lnSpc>
                <a:spcPct val="100000"/>
              </a:lnSpc>
              <a:spcBef>
                <a:spcPts val="480"/>
              </a:spcBef>
              <a:spcAft>
                <a:spcPts val="0"/>
              </a:spcAft>
              <a:buSzPts val="2400"/>
              <a:buFont typeface="Noto Sans Symbols"/>
              <a:buChar char="❑"/>
            </a:pPr>
            <a:r>
              <a:rPr lang="en-US" sz="2400"/>
              <a:t>For cut (B,D) and (C,G): S = {A,B,C,H}, T = {D,E,F,G}, Cut(S,T) = 2</a:t>
            </a:r>
            <a:endParaRPr b="1" sz="2400">
              <a:solidFill>
                <a:srgbClr val="008000"/>
              </a:solidFill>
            </a:endParaRPr>
          </a:p>
          <a:p>
            <a:pPr indent="-342900" lvl="0" marL="342900" rtl="0" algn="l">
              <a:lnSpc>
                <a:spcPct val="100000"/>
              </a:lnSpc>
              <a:spcBef>
                <a:spcPts val="480"/>
              </a:spcBef>
              <a:spcAft>
                <a:spcPts val="0"/>
              </a:spcAft>
              <a:buSzPts val="2400"/>
              <a:buFont typeface="Noto Sans Symbols"/>
              <a:buChar char="❑"/>
            </a:pPr>
            <a:r>
              <a:rPr lang="en-US" sz="2400"/>
              <a:t>Vol(S) = 6, Vol(T) = 7, normalized cut: 2/6 + 2/7 = 0.62</a:t>
            </a:r>
            <a:endParaRPr/>
          </a:p>
        </p:txBody>
      </p:sp>
      <p:sp>
        <p:nvSpPr>
          <p:cNvPr id="645" name="Google Shape;645;p4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1.tiff" id="646" name="Google Shape;646;p44"/>
          <p:cNvPicPr preferRelativeResize="0"/>
          <p:nvPr/>
        </p:nvPicPr>
        <p:blipFill rotWithShape="1">
          <a:blip r:embed="rId3">
            <a:alphaModFix/>
          </a:blip>
          <a:srcRect b="0" l="0" r="0" t="0"/>
          <a:stretch/>
        </p:blipFill>
        <p:spPr>
          <a:xfrm>
            <a:off x="4343400" y="28615"/>
            <a:ext cx="4800600" cy="249845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Using Matrix Algebra to Find Good Graph Partitions</a:t>
            </a:r>
            <a:endParaRPr/>
          </a:p>
        </p:txBody>
      </p:sp>
      <p:sp>
        <p:nvSpPr>
          <p:cNvPr id="653" name="Google Shape;653;p45"/>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Three matrices that describe aspects of a graph:</a:t>
            </a:r>
            <a:endParaRPr/>
          </a:p>
          <a:p>
            <a:pPr indent="-285750" lvl="1" marL="742950" rtl="0" algn="l">
              <a:lnSpc>
                <a:spcPct val="100000"/>
              </a:lnSpc>
              <a:spcBef>
                <a:spcPts val="480"/>
              </a:spcBef>
              <a:spcAft>
                <a:spcPts val="0"/>
              </a:spcAft>
              <a:buSzPts val="2400"/>
              <a:buChar char="⮚"/>
            </a:pPr>
            <a:r>
              <a:rPr lang="en-US"/>
              <a:t>Adjacency Matrix</a:t>
            </a:r>
            <a:endParaRPr/>
          </a:p>
          <a:p>
            <a:pPr indent="-285750" lvl="1" marL="742950" rtl="0" algn="l">
              <a:lnSpc>
                <a:spcPct val="100000"/>
              </a:lnSpc>
              <a:spcBef>
                <a:spcPts val="480"/>
              </a:spcBef>
              <a:spcAft>
                <a:spcPts val="0"/>
              </a:spcAft>
              <a:buSzPts val="2400"/>
              <a:buChar char="⮚"/>
            </a:pPr>
            <a:r>
              <a:rPr lang="en-US"/>
              <a:t>Degree Matrix</a:t>
            </a:r>
            <a:endParaRPr/>
          </a:p>
          <a:p>
            <a:pPr indent="-285750" lvl="1" marL="742950" rtl="0" algn="l">
              <a:lnSpc>
                <a:spcPct val="100000"/>
              </a:lnSpc>
              <a:spcBef>
                <a:spcPts val="480"/>
              </a:spcBef>
              <a:spcAft>
                <a:spcPts val="0"/>
              </a:spcAft>
              <a:buSzPts val="2400"/>
              <a:buChar char="⮚"/>
            </a:pPr>
            <a:r>
              <a:rPr lang="en-US"/>
              <a:t>Laplacian Matrix: difference between degree and adjacency matrix</a:t>
            </a:r>
            <a:endParaRPr/>
          </a:p>
          <a:p>
            <a:pPr indent="-342900" lvl="0" marL="342900" rtl="0" algn="l">
              <a:lnSpc>
                <a:spcPct val="100000"/>
              </a:lnSpc>
              <a:spcBef>
                <a:spcPts val="560"/>
              </a:spcBef>
              <a:spcAft>
                <a:spcPts val="0"/>
              </a:spcAft>
              <a:buSzPts val="2800"/>
              <a:buFont typeface="Noto Sans Symbols"/>
              <a:buChar char="❑"/>
            </a:pPr>
            <a:r>
              <a:rPr lang="en-US"/>
              <a:t>Then get a good idea of how to partition graph from eigenvalues and eigenvectors of its Laplacian matrix</a:t>
            </a:r>
            <a:endParaRPr/>
          </a:p>
        </p:txBody>
      </p:sp>
      <p:sp>
        <p:nvSpPr>
          <p:cNvPr id="654" name="Google Shape;654;p4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4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Matrix Representations</a:t>
            </a:r>
            <a:endParaRPr/>
          </a:p>
        </p:txBody>
      </p:sp>
      <p:sp>
        <p:nvSpPr>
          <p:cNvPr id="661" name="Google Shape;661;p46"/>
          <p:cNvSpPr txBox="1"/>
          <p:nvPr>
            <p:ph idx="1" type="body"/>
          </p:nvPr>
        </p:nvSpPr>
        <p:spPr>
          <a:xfrm>
            <a:off x="685800" y="1447800"/>
            <a:ext cx="7772400" cy="5105400"/>
          </a:xfrm>
          <a:prstGeom prst="rect">
            <a:avLst/>
          </a:prstGeom>
          <a:noFill/>
          <a:ln>
            <a:noFill/>
          </a:ln>
        </p:spPr>
        <p:txBody>
          <a:bodyPr anchorCtr="0" anchor="t" bIns="45700" lIns="91425" spcFirstLastPara="1" rIns="91425" wrap="square" tIns="45700">
            <a:noAutofit/>
          </a:bodyPr>
          <a:lstStyle/>
          <a:p>
            <a:pPr indent="-292100" lvl="0" marL="342900" rtl="0" algn="l">
              <a:lnSpc>
                <a:spcPct val="100000"/>
              </a:lnSpc>
              <a:spcBef>
                <a:spcPts val="0"/>
              </a:spcBef>
              <a:spcAft>
                <a:spcPts val="0"/>
              </a:spcAft>
              <a:buSzPts val="2000"/>
              <a:buChar char="❑"/>
            </a:pPr>
            <a:r>
              <a:rPr b="1" lang="en-US" sz="2000">
                <a:solidFill>
                  <a:srgbClr val="0000FF"/>
                </a:solidFill>
              </a:rPr>
              <a:t>Adjacency matrix (</a:t>
            </a:r>
            <a:r>
              <a:rPr b="1" i="1" lang="en-US" sz="2000">
                <a:solidFill>
                  <a:srgbClr val="0000FF"/>
                </a:solidFill>
                <a:latin typeface="Times New Roman"/>
                <a:ea typeface="Times New Roman"/>
                <a:cs typeface="Times New Roman"/>
                <a:sym typeface="Times New Roman"/>
              </a:rPr>
              <a:t>A</a:t>
            </a:r>
            <a:r>
              <a:rPr b="1" lang="en-US" sz="2000">
                <a:solidFill>
                  <a:srgbClr val="0000FF"/>
                </a:solidFill>
              </a:rPr>
              <a:t>):</a:t>
            </a:r>
            <a:endParaRPr sz="2000"/>
          </a:p>
          <a:p>
            <a:pPr indent="-260350" lvl="1" marL="742950" rtl="0" algn="l">
              <a:lnSpc>
                <a:spcPct val="100000"/>
              </a:lnSpc>
              <a:spcBef>
                <a:spcPts val="120"/>
              </a:spcBef>
              <a:spcAft>
                <a:spcPts val="0"/>
              </a:spcAft>
              <a:buSzPts val="2000"/>
              <a:buChar char="⮚"/>
            </a:pPr>
            <a:r>
              <a:rPr b="1" i="1" lang="en-US" sz="2000">
                <a:latin typeface="Times New Roman"/>
                <a:ea typeface="Times New Roman"/>
                <a:cs typeface="Times New Roman"/>
                <a:sym typeface="Times New Roman"/>
              </a:rPr>
              <a:t>n x n</a:t>
            </a:r>
            <a:r>
              <a:rPr i="1" lang="en-US" sz="2000">
                <a:latin typeface="Times New Roman"/>
                <a:ea typeface="Times New Roman"/>
                <a:cs typeface="Times New Roman"/>
                <a:sym typeface="Times New Roman"/>
              </a:rPr>
              <a:t> </a:t>
            </a:r>
            <a:r>
              <a:rPr lang="en-US" sz="2000"/>
              <a:t>matrix</a:t>
            </a:r>
            <a:endParaRPr sz="2000"/>
          </a:p>
          <a:p>
            <a:pPr indent="-260350" lvl="1" marL="742950" rtl="0" algn="l">
              <a:lnSpc>
                <a:spcPct val="100000"/>
              </a:lnSpc>
              <a:spcBef>
                <a:spcPts val="120"/>
              </a:spcBef>
              <a:spcAft>
                <a:spcPts val="0"/>
              </a:spcAft>
              <a:buSzPts val="2000"/>
              <a:buChar char="⮚"/>
            </a:pPr>
            <a:r>
              <a:rPr b="1" i="1" lang="en-US" sz="2000">
                <a:latin typeface="Times New Roman"/>
                <a:ea typeface="Times New Roman"/>
                <a:cs typeface="Times New Roman"/>
                <a:sym typeface="Times New Roman"/>
              </a:rPr>
              <a:t>A=</a:t>
            </a:r>
            <a:r>
              <a:rPr b="1" lang="en-US" sz="2000">
                <a:latin typeface="Times New Roman"/>
                <a:ea typeface="Times New Roman"/>
                <a:cs typeface="Times New Roman"/>
                <a:sym typeface="Times New Roman"/>
              </a:rPr>
              <a:t>[</a:t>
            </a:r>
            <a:r>
              <a:rPr b="1" i="1" lang="en-US" sz="2000">
                <a:latin typeface="Times New Roman"/>
                <a:ea typeface="Times New Roman"/>
                <a:cs typeface="Times New Roman"/>
                <a:sym typeface="Times New Roman"/>
              </a:rPr>
              <a:t>a</a:t>
            </a:r>
            <a:r>
              <a:rPr b="1" baseline="-25000" i="1" lang="en-US" sz="2000">
                <a:latin typeface="Times New Roman"/>
                <a:ea typeface="Times New Roman"/>
                <a:cs typeface="Times New Roman"/>
                <a:sym typeface="Times New Roman"/>
              </a:rPr>
              <a:t>ij</a:t>
            </a:r>
            <a:r>
              <a:rPr b="1" lang="en-US" sz="2000">
                <a:latin typeface="Times New Roman"/>
                <a:ea typeface="Times New Roman"/>
                <a:cs typeface="Times New Roman"/>
                <a:sym typeface="Times New Roman"/>
              </a:rPr>
              <a:t>]</a:t>
            </a:r>
            <a:r>
              <a:rPr b="1" i="1" lang="en-US" sz="2000">
                <a:latin typeface="Times New Roman"/>
                <a:ea typeface="Times New Roman"/>
                <a:cs typeface="Times New Roman"/>
                <a:sym typeface="Times New Roman"/>
              </a:rPr>
              <a:t>, a</a:t>
            </a:r>
            <a:r>
              <a:rPr b="1" baseline="-25000" i="1" lang="en-US" sz="2000">
                <a:latin typeface="Times New Roman"/>
                <a:ea typeface="Times New Roman"/>
                <a:cs typeface="Times New Roman"/>
                <a:sym typeface="Times New Roman"/>
              </a:rPr>
              <a:t>ij</a:t>
            </a:r>
            <a:r>
              <a:rPr b="1" i="1" lang="en-US" sz="2000">
                <a:latin typeface="Times New Roman"/>
                <a:ea typeface="Times New Roman"/>
                <a:cs typeface="Times New Roman"/>
                <a:sym typeface="Times New Roman"/>
              </a:rPr>
              <a:t>=</a:t>
            </a:r>
            <a:r>
              <a:rPr b="1" lang="en-US" sz="2000">
                <a:latin typeface="Times New Roman"/>
                <a:ea typeface="Times New Roman"/>
                <a:cs typeface="Times New Roman"/>
                <a:sym typeface="Times New Roman"/>
              </a:rPr>
              <a:t>1</a:t>
            </a:r>
            <a:r>
              <a:rPr i="1" lang="en-US" sz="2000">
                <a:latin typeface="Times New Roman"/>
                <a:ea typeface="Times New Roman"/>
                <a:cs typeface="Times New Roman"/>
                <a:sym typeface="Times New Roman"/>
              </a:rPr>
              <a:t> </a:t>
            </a:r>
            <a:r>
              <a:rPr lang="en-US" sz="2000"/>
              <a:t>if edge between node </a:t>
            </a:r>
            <a:r>
              <a:rPr b="1" i="1" lang="en-US" sz="2000">
                <a:latin typeface="Times New Roman"/>
                <a:ea typeface="Times New Roman"/>
                <a:cs typeface="Times New Roman"/>
                <a:sym typeface="Times New Roman"/>
              </a:rPr>
              <a:t>i</a:t>
            </a:r>
            <a:r>
              <a:rPr lang="en-US" sz="2000"/>
              <a:t> and </a:t>
            </a:r>
            <a:r>
              <a:rPr b="1" i="1" lang="en-US" sz="2000">
                <a:latin typeface="Times New Roman"/>
                <a:ea typeface="Times New Roman"/>
                <a:cs typeface="Times New Roman"/>
                <a:sym typeface="Times New Roman"/>
              </a:rPr>
              <a:t>j</a:t>
            </a:r>
            <a:endParaRPr b="1"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33350" lvl="1" marL="742950" rtl="0" algn="l">
              <a:lnSpc>
                <a:spcPct val="100000"/>
              </a:lnSpc>
              <a:spcBef>
                <a:spcPts val="120"/>
              </a:spcBef>
              <a:spcAft>
                <a:spcPts val="0"/>
              </a:spcAft>
              <a:buSzPts val="2400"/>
              <a:buNone/>
            </a:pPr>
            <a:r>
              <a:t/>
            </a:r>
            <a:endParaRPr baseline="-25000" sz="2000"/>
          </a:p>
          <a:p>
            <a:pPr indent="-165100" lvl="0" marL="342900" rtl="0" algn="l">
              <a:lnSpc>
                <a:spcPct val="100000"/>
              </a:lnSpc>
              <a:spcBef>
                <a:spcPts val="140"/>
              </a:spcBef>
              <a:spcAft>
                <a:spcPts val="0"/>
              </a:spcAft>
              <a:buSzPts val="2800"/>
              <a:buNone/>
            </a:pPr>
            <a:r>
              <a:t/>
            </a:r>
            <a:endParaRPr b="1" sz="2000">
              <a:solidFill>
                <a:srgbClr val="D60093"/>
              </a:solidFill>
            </a:endParaRPr>
          </a:p>
          <a:p>
            <a:pPr indent="-292100" lvl="0" marL="342900" rtl="0" algn="l">
              <a:lnSpc>
                <a:spcPct val="100000"/>
              </a:lnSpc>
              <a:spcBef>
                <a:spcPts val="140"/>
              </a:spcBef>
              <a:spcAft>
                <a:spcPts val="0"/>
              </a:spcAft>
              <a:buSzPts val="2000"/>
              <a:buChar char="❑"/>
            </a:pPr>
            <a:r>
              <a:rPr b="1" lang="en-US" sz="2000">
                <a:solidFill>
                  <a:srgbClr val="D60093"/>
                </a:solidFill>
              </a:rPr>
              <a:t>Important properties: </a:t>
            </a:r>
            <a:endParaRPr sz="2000"/>
          </a:p>
          <a:p>
            <a:pPr indent="-260350" lvl="1" marL="742950" rtl="0" algn="l">
              <a:lnSpc>
                <a:spcPct val="100000"/>
              </a:lnSpc>
              <a:spcBef>
                <a:spcPts val="120"/>
              </a:spcBef>
              <a:spcAft>
                <a:spcPts val="0"/>
              </a:spcAft>
              <a:buSzPts val="2000"/>
              <a:buChar char="⮚"/>
            </a:pPr>
            <a:r>
              <a:rPr lang="en-US" sz="2000"/>
              <a:t>Symmetric matrix</a:t>
            </a:r>
            <a:endParaRPr sz="2000"/>
          </a:p>
          <a:p>
            <a:pPr indent="-260350" lvl="1" marL="742950" rtl="0" algn="l">
              <a:lnSpc>
                <a:spcPct val="100000"/>
              </a:lnSpc>
              <a:spcBef>
                <a:spcPts val="120"/>
              </a:spcBef>
              <a:spcAft>
                <a:spcPts val="0"/>
              </a:spcAft>
              <a:buSzPts val="2000"/>
              <a:buChar char="⮚"/>
            </a:pPr>
            <a:r>
              <a:rPr lang="en-US" sz="2000"/>
              <a:t> Eigenvectors are real and orthogonal </a:t>
            </a:r>
            <a:endParaRPr sz="2000"/>
          </a:p>
          <a:p>
            <a:pPr indent="-215900" lvl="2" marL="1143000" rtl="0" algn="l">
              <a:lnSpc>
                <a:spcPct val="100000"/>
              </a:lnSpc>
              <a:spcBef>
                <a:spcPts val="110"/>
              </a:spcBef>
              <a:spcAft>
                <a:spcPts val="0"/>
              </a:spcAft>
              <a:buSzPts val="2000"/>
              <a:buFont typeface="Calibri"/>
              <a:buChar char="•"/>
            </a:pPr>
            <a:r>
              <a:rPr lang="en-US" sz="2000"/>
              <a:t>dot_product(Eigenvectors_i, Eigenvectors_j) = 0</a:t>
            </a:r>
            <a:endParaRPr sz="2000"/>
          </a:p>
          <a:p>
            <a:pPr indent="-165100" lvl="0" marL="342900" rtl="0" algn="l">
              <a:lnSpc>
                <a:spcPct val="100000"/>
              </a:lnSpc>
              <a:spcBef>
                <a:spcPts val="140"/>
              </a:spcBef>
              <a:spcAft>
                <a:spcPts val="0"/>
              </a:spcAft>
              <a:buSzPts val="2800"/>
              <a:buNone/>
            </a:pPr>
            <a:r>
              <a:t/>
            </a:r>
            <a:endParaRPr sz="2000"/>
          </a:p>
        </p:txBody>
      </p:sp>
      <p:sp>
        <p:nvSpPr>
          <p:cNvPr id="662" name="Google Shape;662;p4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63" name="Google Shape;663;p46"/>
          <p:cNvSpPr/>
          <p:nvPr/>
        </p:nvSpPr>
        <p:spPr>
          <a:xfrm>
            <a:off x="4572000" y="3353620"/>
            <a:ext cx="746125" cy="549275"/>
          </a:xfrm>
          <a:prstGeom prst="rightArrow">
            <a:avLst>
              <a:gd fmla="val 50000" name="adj1"/>
              <a:gd fmla="val 33960"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664" name="Google Shape;664;p46"/>
          <p:cNvGrpSpPr/>
          <p:nvPr/>
        </p:nvGrpSpPr>
        <p:grpSpPr>
          <a:xfrm>
            <a:off x="838200" y="2853557"/>
            <a:ext cx="3276600" cy="1447800"/>
            <a:chOff x="838200" y="3505200"/>
            <a:chExt cx="3276600" cy="1447800"/>
          </a:xfrm>
        </p:grpSpPr>
        <p:cxnSp>
          <p:nvCxnSpPr>
            <p:cNvPr id="665" name="Google Shape;665;p46"/>
            <p:cNvCxnSpPr>
              <a:stCxn id="666" idx="3"/>
              <a:endCxn id="667" idx="7"/>
            </p:cNvCxnSpPr>
            <p:nvPr/>
          </p:nvCxnSpPr>
          <p:spPr>
            <a:xfrm flipH="1">
              <a:off x="1163396" y="39828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668" name="Google Shape;668;p46"/>
            <p:cNvCxnSpPr>
              <a:stCxn id="667" idx="5"/>
              <a:endCxn id="669" idx="1"/>
            </p:cNvCxnSpPr>
            <p:nvPr/>
          </p:nvCxnSpPr>
          <p:spPr>
            <a:xfrm>
              <a:off x="1163404" y="44400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670" name="Google Shape;670;p46"/>
            <p:cNvCxnSpPr>
              <a:stCxn id="666" idx="4"/>
              <a:endCxn id="669" idx="0"/>
            </p:cNvCxnSpPr>
            <p:nvPr/>
          </p:nvCxnSpPr>
          <p:spPr>
            <a:xfrm>
              <a:off x="1638300" y="4038600"/>
              <a:ext cx="0" cy="533400"/>
            </a:xfrm>
            <a:prstGeom prst="straightConnector1">
              <a:avLst/>
            </a:prstGeom>
            <a:noFill/>
            <a:ln cap="flat" cmpd="sng" w="28575">
              <a:solidFill>
                <a:srgbClr val="7F7F7F"/>
              </a:solidFill>
              <a:prstDash val="solid"/>
              <a:round/>
              <a:headEnd len="sm" w="sm" type="none"/>
              <a:tailEnd len="sm" w="sm" type="none"/>
            </a:ln>
          </p:spPr>
        </p:cxnSp>
        <p:cxnSp>
          <p:nvCxnSpPr>
            <p:cNvPr id="671" name="Google Shape;671;p46"/>
            <p:cNvCxnSpPr>
              <a:stCxn id="666" idx="6"/>
              <a:endCxn id="672" idx="2"/>
            </p:cNvCxnSpPr>
            <p:nvPr/>
          </p:nvCxnSpPr>
          <p:spPr>
            <a:xfrm flipH="1" rot="10800000">
              <a:off x="1828800" y="3695700"/>
              <a:ext cx="1295400" cy="152400"/>
            </a:xfrm>
            <a:prstGeom prst="straightConnector1">
              <a:avLst/>
            </a:prstGeom>
            <a:noFill/>
            <a:ln cap="flat" cmpd="sng" w="28575">
              <a:solidFill>
                <a:srgbClr val="7F7F7F"/>
              </a:solidFill>
              <a:prstDash val="solid"/>
              <a:round/>
              <a:headEnd len="sm" w="sm" type="none"/>
              <a:tailEnd len="sm" w="sm" type="none"/>
            </a:ln>
          </p:spPr>
        </p:cxnSp>
        <p:cxnSp>
          <p:nvCxnSpPr>
            <p:cNvPr id="673" name="Google Shape;673;p46"/>
            <p:cNvCxnSpPr>
              <a:stCxn id="669" idx="6"/>
              <a:endCxn id="674" idx="2"/>
            </p:cNvCxnSpPr>
            <p:nvPr/>
          </p:nvCxnSpPr>
          <p:spPr>
            <a:xfrm flipH="1" rot="10800000">
              <a:off x="1828800" y="4533900"/>
              <a:ext cx="990600" cy="228600"/>
            </a:xfrm>
            <a:prstGeom prst="straightConnector1">
              <a:avLst/>
            </a:prstGeom>
            <a:noFill/>
            <a:ln cap="flat" cmpd="sng" w="28575">
              <a:solidFill>
                <a:srgbClr val="7F7F7F"/>
              </a:solidFill>
              <a:prstDash val="solid"/>
              <a:round/>
              <a:headEnd len="sm" w="sm" type="none"/>
              <a:tailEnd len="sm" w="sm" type="none"/>
            </a:ln>
          </p:spPr>
        </p:cxnSp>
        <p:cxnSp>
          <p:nvCxnSpPr>
            <p:cNvPr id="675" name="Google Shape;675;p46"/>
            <p:cNvCxnSpPr>
              <a:stCxn id="672" idx="5"/>
              <a:endCxn id="676" idx="1"/>
            </p:cNvCxnSpPr>
            <p:nvPr/>
          </p:nvCxnSpPr>
          <p:spPr>
            <a:xfrm>
              <a:off x="3449404" y="3830404"/>
              <a:ext cx="340200" cy="416400"/>
            </a:xfrm>
            <a:prstGeom prst="straightConnector1">
              <a:avLst/>
            </a:prstGeom>
            <a:noFill/>
            <a:ln cap="flat" cmpd="sng" w="28575">
              <a:solidFill>
                <a:srgbClr val="7F7F7F"/>
              </a:solidFill>
              <a:prstDash val="solid"/>
              <a:round/>
              <a:headEnd len="sm" w="sm" type="none"/>
              <a:tailEnd len="sm" w="sm" type="none"/>
            </a:ln>
          </p:spPr>
        </p:cxnSp>
        <p:cxnSp>
          <p:nvCxnSpPr>
            <p:cNvPr id="677" name="Google Shape;677;p46"/>
            <p:cNvCxnSpPr>
              <a:stCxn id="674" idx="6"/>
              <a:endCxn id="676" idx="2"/>
            </p:cNvCxnSpPr>
            <p:nvPr/>
          </p:nvCxnSpPr>
          <p:spPr>
            <a:xfrm flipH="1" rot="10800000">
              <a:off x="3200400" y="4381500"/>
              <a:ext cx="533400" cy="152400"/>
            </a:xfrm>
            <a:prstGeom prst="straightConnector1">
              <a:avLst/>
            </a:prstGeom>
            <a:noFill/>
            <a:ln cap="flat" cmpd="sng" w="28575">
              <a:solidFill>
                <a:srgbClr val="7F7F7F"/>
              </a:solidFill>
              <a:prstDash val="solid"/>
              <a:round/>
              <a:headEnd len="sm" w="sm" type="none"/>
              <a:tailEnd len="sm" w="sm" type="none"/>
            </a:ln>
          </p:spPr>
        </p:cxnSp>
        <p:cxnSp>
          <p:nvCxnSpPr>
            <p:cNvPr id="678" name="Google Shape;678;p46"/>
            <p:cNvCxnSpPr>
              <a:stCxn id="672" idx="3"/>
              <a:endCxn id="674" idx="0"/>
            </p:cNvCxnSpPr>
            <p:nvPr/>
          </p:nvCxnSpPr>
          <p:spPr>
            <a:xfrm flipH="1">
              <a:off x="3009896" y="3830404"/>
              <a:ext cx="170100" cy="513000"/>
            </a:xfrm>
            <a:prstGeom prst="straightConnector1">
              <a:avLst/>
            </a:prstGeom>
            <a:noFill/>
            <a:ln cap="flat" cmpd="sng" w="28575">
              <a:solidFill>
                <a:srgbClr val="7F7F7F"/>
              </a:solidFill>
              <a:prstDash val="solid"/>
              <a:round/>
              <a:headEnd len="sm" w="sm" type="none"/>
              <a:tailEnd len="sm" w="sm" type="none"/>
            </a:ln>
          </p:spPr>
        </p:cxnSp>
        <p:sp>
          <p:nvSpPr>
            <p:cNvPr id="666" name="Google Shape;666;p46"/>
            <p:cNvSpPr/>
            <p:nvPr/>
          </p:nvSpPr>
          <p:spPr>
            <a:xfrm>
              <a:off x="1447800" y="36576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1</a:t>
              </a:r>
              <a:endParaRPr b="0" i="0" sz="1400" u="none" cap="none" strike="noStrike">
                <a:solidFill>
                  <a:srgbClr val="000000"/>
                </a:solidFill>
                <a:latin typeface="Arial"/>
                <a:ea typeface="Arial"/>
                <a:cs typeface="Arial"/>
                <a:sym typeface="Arial"/>
              </a:endParaRPr>
            </a:p>
          </p:txBody>
        </p:sp>
        <p:sp>
          <p:nvSpPr>
            <p:cNvPr id="669" name="Google Shape;669;p46"/>
            <p:cNvSpPr/>
            <p:nvPr/>
          </p:nvSpPr>
          <p:spPr>
            <a:xfrm>
              <a:off x="1447800" y="4572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667" name="Google Shape;667;p46"/>
            <p:cNvSpPr/>
            <p:nvPr/>
          </p:nvSpPr>
          <p:spPr>
            <a:xfrm>
              <a:off x="838200" y="41148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2</a:t>
              </a:r>
              <a:endParaRPr b="0" i="0" sz="1400" u="none" cap="none" strike="noStrike">
                <a:solidFill>
                  <a:srgbClr val="000000"/>
                </a:solidFill>
                <a:latin typeface="Arial"/>
                <a:ea typeface="Arial"/>
                <a:cs typeface="Arial"/>
                <a:sym typeface="Arial"/>
              </a:endParaRPr>
            </a:p>
          </p:txBody>
        </p:sp>
        <p:sp>
          <p:nvSpPr>
            <p:cNvPr id="672" name="Google Shape;672;p46"/>
            <p:cNvSpPr/>
            <p:nvPr/>
          </p:nvSpPr>
          <p:spPr>
            <a:xfrm>
              <a:off x="3124200" y="35052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5</a:t>
              </a:r>
              <a:endParaRPr b="0" i="0" sz="1400" u="none" cap="none" strike="noStrike">
                <a:solidFill>
                  <a:srgbClr val="000000"/>
                </a:solidFill>
                <a:latin typeface="Arial"/>
                <a:ea typeface="Arial"/>
                <a:cs typeface="Arial"/>
                <a:sym typeface="Arial"/>
              </a:endParaRPr>
            </a:p>
          </p:txBody>
        </p:sp>
        <p:sp>
          <p:nvSpPr>
            <p:cNvPr id="674" name="Google Shape;674;p46"/>
            <p:cNvSpPr/>
            <p:nvPr/>
          </p:nvSpPr>
          <p:spPr>
            <a:xfrm>
              <a:off x="2819400" y="43434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4</a:t>
              </a:r>
              <a:endParaRPr b="0" i="0" sz="1400" u="none" cap="none" strike="noStrike">
                <a:solidFill>
                  <a:srgbClr val="000000"/>
                </a:solidFill>
                <a:latin typeface="Arial"/>
                <a:ea typeface="Arial"/>
                <a:cs typeface="Arial"/>
                <a:sym typeface="Arial"/>
              </a:endParaRPr>
            </a:p>
          </p:txBody>
        </p:sp>
        <p:sp>
          <p:nvSpPr>
            <p:cNvPr id="676" name="Google Shape;676;p46"/>
            <p:cNvSpPr/>
            <p:nvPr/>
          </p:nvSpPr>
          <p:spPr>
            <a:xfrm>
              <a:off x="3733800" y="4191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6</a:t>
              </a:r>
              <a:endParaRPr b="0" i="0" sz="1400" u="none" cap="none" strike="noStrike">
                <a:solidFill>
                  <a:srgbClr val="000000"/>
                </a:solidFill>
                <a:latin typeface="Arial"/>
                <a:ea typeface="Arial"/>
                <a:cs typeface="Arial"/>
                <a:sym typeface="Arial"/>
              </a:endParaRPr>
            </a:p>
          </p:txBody>
        </p:sp>
      </p:grpSp>
      <p:graphicFrame>
        <p:nvGraphicFramePr>
          <p:cNvPr id="679" name="Google Shape;679;p46"/>
          <p:cNvGraphicFramePr/>
          <p:nvPr/>
        </p:nvGraphicFramePr>
        <p:xfrm>
          <a:off x="5570538" y="2548757"/>
          <a:ext cx="3000000" cy="3000000"/>
        </p:xfrm>
        <a:graphic>
          <a:graphicData uri="http://schemas.openxmlformats.org/drawingml/2006/table">
            <a:tbl>
              <a:tblPr>
                <a:noFill/>
                <a:tableStyleId>{62C44333-67F7-4E5A-B381-729E816021DC}</a:tableStyleId>
              </a:tblPr>
              <a:tblGrid>
                <a:gridCol w="446075"/>
                <a:gridCol w="442925"/>
                <a:gridCol w="447675"/>
                <a:gridCol w="444500"/>
                <a:gridCol w="444500"/>
                <a:gridCol w="446075"/>
                <a:gridCol w="444500"/>
              </a:tblGrid>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t/>
                      </a:r>
                      <a:endParaRPr sz="16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97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24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1</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Matrix Representations</a:t>
            </a:r>
            <a:endParaRPr sz="2400"/>
          </a:p>
        </p:txBody>
      </p:sp>
      <p:sp>
        <p:nvSpPr>
          <p:cNvPr id="685" name="Google Shape;685;p4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2800"/>
              <a:buChar char="❑"/>
            </a:pPr>
            <a:r>
              <a:rPr b="1" lang="en-US">
                <a:solidFill>
                  <a:srgbClr val="D60093"/>
                </a:solidFill>
              </a:rPr>
              <a:t>Degree matrix (D):</a:t>
            </a:r>
            <a:endParaRPr/>
          </a:p>
          <a:p>
            <a:pPr indent="-285750" lvl="1" marL="742950" rtl="0" algn="l">
              <a:lnSpc>
                <a:spcPct val="100000"/>
              </a:lnSpc>
              <a:spcBef>
                <a:spcPts val="240"/>
              </a:spcBef>
              <a:spcAft>
                <a:spcPts val="0"/>
              </a:spcAft>
              <a:buSzPts val="2400"/>
              <a:buChar char="⮚"/>
            </a:pPr>
            <a:r>
              <a:rPr b="1" i="1" lang="en-US">
                <a:latin typeface="Times New Roman"/>
                <a:ea typeface="Times New Roman"/>
                <a:cs typeface="Times New Roman"/>
                <a:sym typeface="Times New Roman"/>
              </a:rPr>
              <a:t>n x n</a:t>
            </a:r>
            <a:r>
              <a:rPr lang="en-US"/>
              <a:t>  diagonal matrix</a:t>
            </a:r>
            <a:endParaRPr/>
          </a:p>
          <a:p>
            <a:pPr indent="-285750" lvl="1" marL="742950" rtl="0" algn="l">
              <a:lnSpc>
                <a:spcPct val="100000"/>
              </a:lnSpc>
              <a:spcBef>
                <a:spcPts val="720"/>
              </a:spcBef>
              <a:spcAft>
                <a:spcPts val="0"/>
              </a:spcAft>
              <a:buSzPts val="2400"/>
              <a:buChar char="⮚"/>
            </a:pPr>
            <a:r>
              <a:rPr b="1" i="1" lang="en-US">
                <a:latin typeface="Times New Roman"/>
                <a:ea typeface="Times New Roman"/>
                <a:cs typeface="Times New Roman"/>
                <a:sym typeface="Times New Roman"/>
              </a:rPr>
              <a:t>D=</a:t>
            </a:r>
            <a:r>
              <a:rPr b="1" lang="en-US">
                <a:latin typeface="Times New Roman"/>
                <a:ea typeface="Times New Roman"/>
                <a:cs typeface="Times New Roman"/>
                <a:sym typeface="Times New Roman"/>
              </a:rPr>
              <a:t>[</a:t>
            </a:r>
            <a:r>
              <a:rPr b="1" i="1" lang="en-US">
                <a:latin typeface="Times New Roman"/>
                <a:ea typeface="Times New Roman"/>
                <a:cs typeface="Times New Roman"/>
                <a:sym typeface="Times New Roman"/>
              </a:rPr>
              <a:t>d</a:t>
            </a:r>
            <a:r>
              <a:rPr b="1" baseline="-25000" i="1" lang="en-US">
                <a:latin typeface="Times New Roman"/>
                <a:ea typeface="Times New Roman"/>
                <a:cs typeface="Times New Roman"/>
                <a:sym typeface="Times New Roman"/>
              </a:rPr>
              <a:t>ii</a:t>
            </a:r>
            <a:r>
              <a:rPr b="1" lang="en-US">
                <a:latin typeface="Times New Roman"/>
                <a:ea typeface="Times New Roman"/>
                <a:cs typeface="Times New Roman"/>
                <a:sym typeface="Times New Roman"/>
              </a:rPr>
              <a:t>]</a:t>
            </a:r>
            <a:r>
              <a:rPr b="1" i="1" lang="en-US">
                <a:latin typeface="Times New Roman"/>
                <a:ea typeface="Times New Roman"/>
                <a:cs typeface="Times New Roman"/>
                <a:sym typeface="Times New Roman"/>
              </a:rPr>
              <a:t>, d</a:t>
            </a:r>
            <a:r>
              <a:rPr b="1" baseline="-25000" i="1" lang="en-US">
                <a:latin typeface="Times New Roman"/>
                <a:ea typeface="Times New Roman"/>
                <a:cs typeface="Times New Roman"/>
                <a:sym typeface="Times New Roman"/>
              </a:rPr>
              <a:t>ii </a:t>
            </a:r>
            <a:r>
              <a:rPr b="1" i="1" lang="en-US">
                <a:latin typeface="Times New Roman"/>
                <a:ea typeface="Times New Roman"/>
                <a:cs typeface="Times New Roman"/>
                <a:sym typeface="Times New Roman"/>
              </a:rPr>
              <a:t>=</a:t>
            </a:r>
            <a:r>
              <a:rPr i="1" lang="en-US">
                <a:latin typeface="Times New Roman"/>
                <a:ea typeface="Times New Roman"/>
                <a:cs typeface="Times New Roman"/>
                <a:sym typeface="Times New Roman"/>
              </a:rPr>
              <a:t> </a:t>
            </a:r>
            <a:r>
              <a:rPr lang="en-US"/>
              <a:t>degree of node </a:t>
            </a:r>
            <a:r>
              <a:rPr b="1" i="1" lang="en-US">
                <a:latin typeface="Times New Roman"/>
                <a:ea typeface="Times New Roman"/>
                <a:cs typeface="Times New Roman"/>
                <a:sym typeface="Times New Roman"/>
              </a:rPr>
              <a:t>i</a:t>
            </a:r>
            <a:endParaRPr b="1"/>
          </a:p>
        </p:txBody>
      </p:sp>
      <p:sp>
        <p:nvSpPr>
          <p:cNvPr id="686" name="Google Shape;686;p4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687" name="Google Shape;687;p47"/>
          <p:cNvSpPr/>
          <p:nvPr/>
        </p:nvSpPr>
        <p:spPr>
          <a:xfrm>
            <a:off x="4546600" y="4114800"/>
            <a:ext cx="746125" cy="549275"/>
          </a:xfrm>
          <a:prstGeom prst="rightArrow">
            <a:avLst>
              <a:gd fmla="val 50000" name="adj1"/>
              <a:gd fmla="val 33960"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688" name="Google Shape;688;p47"/>
          <p:cNvGrpSpPr/>
          <p:nvPr/>
        </p:nvGrpSpPr>
        <p:grpSpPr>
          <a:xfrm>
            <a:off x="838200" y="3581400"/>
            <a:ext cx="3276600" cy="1447800"/>
            <a:chOff x="838200" y="3505200"/>
            <a:chExt cx="3276600" cy="1447800"/>
          </a:xfrm>
        </p:grpSpPr>
        <p:cxnSp>
          <p:nvCxnSpPr>
            <p:cNvPr id="689" name="Google Shape;689;p47"/>
            <p:cNvCxnSpPr>
              <a:stCxn id="690" idx="3"/>
              <a:endCxn id="691" idx="7"/>
            </p:cNvCxnSpPr>
            <p:nvPr/>
          </p:nvCxnSpPr>
          <p:spPr>
            <a:xfrm flipH="1">
              <a:off x="1163396" y="39828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692" name="Google Shape;692;p47"/>
            <p:cNvCxnSpPr>
              <a:stCxn id="691" idx="5"/>
              <a:endCxn id="693" idx="1"/>
            </p:cNvCxnSpPr>
            <p:nvPr/>
          </p:nvCxnSpPr>
          <p:spPr>
            <a:xfrm>
              <a:off x="1163404" y="44400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694" name="Google Shape;694;p47"/>
            <p:cNvCxnSpPr>
              <a:stCxn id="690" idx="4"/>
              <a:endCxn id="693" idx="0"/>
            </p:cNvCxnSpPr>
            <p:nvPr/>
          </p:nvCxnSpPr>
          <p:spPr>
            <a:xfrm>
              <a:off x="1638300" y="4038600"/>
              <a:ext cx="0" cy="533400"/>
            </a:xfrm>
            <a:prstGeom prst="straightConnector1">
              <a:avLst/>
            </a:prstGeom>
            <a:noFill/>
            <a:ln cap="flat" cmpd="sng" w="28575">
              <a:solidFill>
                <a:srgbClr val="7F7F7F"/>
              </a:solidFill>
              <a:prstDash val="solid"/>
              <a:round/>
              <a:headEnd len="sm" w="sm" type="none"/>
              <a:tailEnd len="sm" w="sm" type="none"/>
            </a:ln>
          </p:spPr>
        </p:cxnSp>
        <p:cxnSp>
          <p:nvCxnSpPr>
            <p:cNvPr id="695" name="Google Shape;695;p47"/>
            <p:cNvCxnSpPr>
              <a:stCxn id="690" idx="6"/>
              <a:endCxn id="696" idx="2"/>
            </p:cNvCxnSpPr>
            <p:nvPr/>
          </p:nvCxnSpPr>
          <p:spPr>
            <a:xfrm flipH="1" rot="10800000">
              <a:off x="1828800" y="3695700"/>
              <a:ext cx="1295400" cy="152400"/>
            </a:xfrm>
            <a:prstGeom prst="straightConnector1">
              <a:avLst/>
            </a:prstGeom>
            <a:noFill/>
            <a:ln cap="flat" cmpd="sng" w="28575">
              <a:solidFill>
                <a:srgbClr val="7F7F7F"/>
              </a:solidFill>
              <a:prstDash val="solid"/>
              <a:round/>
              <a:headEnd len="sm" w="sm" type="none"/>
              <a:tailEnd len="sm" w="sm" type="none"/>
            </a:ln>
          </p:spPr>
        </p:cxnSp>
        <p:cxnSp>
          <p:nvCxnSpPr>
            <p:cNvPr id="697" name="Google Shape;697;p47"/>
            <p:cNvCxnSpPr>
              <a:stCxn id="693" idx="6"/>
              <a:endCxn id="698" idx="2"/>
            </p:cNvCxnSpPr>
            <p:nvPr/>
          </p:nvCxnSpPr>
          <p:spPr>
            <a:xfrm flipH="1" rot="10800000">
              <a:off x="1828800" y="4533900"/>
              <a:ext cx="990600" cy="228600"/>
            </a:xfrm>
            <a:prstGeom prst="straightConnector1">
              <a:avLst/>
            </a:prstGeom>
            <a:noFill/>
            <a:ln cap="flat" cmpd="sng" w="28575">
              <a:solidFill>
                <a:srgbClr val="7F7F7F"/>
              </a:solidFill>
              <a:prstDash val="solid"/>
              <a:round/>
              <a:headEnd len="sm" w="sm" type="none"/>
              <a:tailEnd len="sm" w="sm" type="none"/>
            </a:ln>
          </p:spPr>
        </p:cxnSp>
        <p:cxnSp>
          <p:nvCxnSpPr>
            <p:cNvPr id="699" name="Google Shape;699;p47"/>
            <p:cNvCxnSpPr>
              <a:stCxn id="696" idx="5"/>
              <a:endCxn id="700" idx="1"/>
            </p:cNvCxnSpPr>
            <p:nvPr/>
          </p:nvCxnSpPr>
          <p:spPr>
            <a:xfrm>
              <a:off x="3449404" y="3830404"/>
              <a:ext cx="340200" cy="416400"/>
            </a:xfrm>
            <a:prstGeom prst="straightConnector1">
              <a:avLst/>
            </a:prstGeom>
            <a:noFill/>
            <a:ln cap="flat" cmpd="sng" w="28575">
              <a:solidFill>
                <a:srgbClr val="7F7F7F"/>
              </a:solidFill>
              <a:prstDash val="solid"/>
              <a:round/>
              <a:headEnd len="sm" w="sm" type="none"/>
              <a:tailEnd len="sm" w="sm" type="none"/>
            </a:ln>
          </p:spPr>
        </p:cxnSp>
        <p:cxnSp>
          <p:nvCxnSpPr>
            <p:cNvPr id="701" name="Google Shape;701;p47"/>
            <p:cNvCxnSpPr>
              <a:stCxn id="698" idx="6"/>
              <a:endCxn id="700" idx="2"/>
            </p:cNvCxnSpPr>
            <p:nvPr/>
          </p:nvCxnSpPr>
          <p:spPr>
            <a:xfrm flipH="1" rot="10800000">
              <a:off x="3200400" y="4381500"/>
              <a:ext cx="533400" cy="152400"/>
            </a:xfrm>
            <a:prstGeom prst="straightConnector1">
              <a:avLst/>
            </a:prstGeom>
            <a:noFill/>
            <a:ln cap="flat" cmpd="sng" w="28575">
              <a:solidFill>
                <a:srgbClr val="7F7F7F"/>
              </a:solidFill>
              <a:prstDash val="solid"/>
              <a:round/>
              <a:headEnd len="sm" w="sm" type="none"/>
              <a:tailEnd len="sm" w="sm" type="none"/>
            </a:ln>
          </p:spPr>
        </p:cxnSp>
        <p:cxnSp>
          <p:nvCxnSpPr>
            <p:cNvPr id="702" name="Google Shape;702;p47"/>
            <p:cNvCxnSpPr>
              <a:stCxn id="696" idx="3"/>
              <a:endCxn id="698" idx="0"/>
            </p:cNvCxnSpPr>
            <p:nvPr/>
          </p:nvCxnSpPr>
          <p:spPr>
            <a:xfrm flipH="1">
              <a:off x="3009896" y="3830404"/>
              <a:ext cx="170100" cy="513000"/>
            </a:xfrm>
            <a:prstGeom prst="straightConnector1">
              <a:avLst/>
            </a:prstGeom>
            <a:noFill/>
            <a:ln cap="flat" cmpd="sng" w="28575">
              <a:solidFill>
                <a:srgbClr val="7F7F7F"/>
              </a:solidFill>
              <a:prstDash val="solid"/>
              <a:round/>
              <a:headEnd len="sm" w="sm" type="none"/>
              <a:tailEnd len="sm" w="sm" type="none"/>
            </a:ln>
          </p:spPr>
        </p:cxnSp>
        <p:sp>
          <p:nvSpPr>
            <p:cNvPr id="690" name="Google Shape;690;p47"/>
            <p:cNvSpPr/>
            <p:nvPr/>
          </p:nvSpPr>
          <p:spPr>
            <a:xfrm>
              <a:off x="1447800" y="36576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1</a:t>
              </a:r>
              <a:endParaRPr b="0" i="0" sz="1400" u="none" cap="none" strike="noStrike">
                <a:solidFill>
                  <a:srgbClr val="000000"/>
                </a:solidFill>
                <a:latin typeface="Arial"/>
                <a:ea typeface="Arial"/>
                <a:cs typeface="Arial"/>
                <a:sym typeface="Arial"/>
              </a:endParaRPr>
            </a:p>
          </p:txBody>
        </p:sp>
        <p:sp>
          <p:nvSpPr>
            <p:cNvPr id="693" name="Google Shape;693;p47"/>
            <p:cNvSpPr/>
            <p:nvPr/>
          </p:nvSpPr>
          <p:spPr>
            <a:xfrm>
              <a:off x="1447800" y="4572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691" name="Google Shape;691;p47"/>
            <p:cNvSpPr/>
            <p:nvPr/>
          </p:nvSpPr>
          <p:spPr>
            <a:xfrm>
              <a:off x="838200" y="41148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2</a:t>
              </a:r>
              <a:endParaRPr b="0" i="0" sz="1400" u="none" cap="none" strike="noStrike">
                <a:solidFill>
                  <a:srgbClr val="000000"/>
                </a:solidFill>
                <a:latin typeface="Arial"/>
                <a:ea typeface="Arial"/>
                <a:cs typeface="Arial"/>
                <a:sym typeface="Arial"/>
              </a:endParaRPr>
            </a:p>
          </p:txBody>
        </p:sp>
        <p:sp>
          <p:nvSpPr>
            <p:cNvPr id="696" name="Google Shape;696;p47"/>
            <p:cNvSpPr/>
            <p:nvPr/>
          </p:nvSpPr>
          <p:spPr>
            <a:xfrm>
              <a:off x="3124200" y="35052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5</a:t>
              </a:r>
              <a:endParaRPr b="0" i="0" sz="1400" u="none" cap="none" strike="noStrike">
                <a:solidFill>
                  <a:srgbClr val="000000"/>
                </a:solidFill>
                <a:latin typeface="Arial"/>
                <a:ea typeface="Arial"/>
                <a:cs typeface="Arial"/>
                <a:sym typeface="Arial"/>
              </a:endParaRPr>
            </a:p>
          </p:txBody>
        </p:sp>
        <p:sp>
          <p:nvSpPr>
            <p:cNvPr id="698" name="Google Shape;698;p47"/>
            <p:cNvSpPr/>
            <p:nvPr/>
          </p:nvSpPr>
          <p:spPr>
            <a:xfrm>
              <a:off x="2819400" y="43434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4</a:t>
              </a:r>
              <a:endParaRPr b="0" i="0" sz="1400" u="none" cap="none" strike="noStrike">
                <a:solidFill>
                  <a:srgbClr val="000000"/>
                </a:solidFill>
                <a:latin typeface="Arial"/>
                <a:ea typeface="Arial"/>
                <a:cs typeface="Arial"/>
                <a:sym typeface="Arial"/>
              </a:endParaRPr>
            </a:p>
          </p:txBody>
        </p:sp>
        <p:sp>
          <p:nvSpPr>
            <p:cNvPr id="700" name="Google Shape;700;p47"/>
            <p:cNvSpPr/>
            <p:nvPr/>
          </p:nvSpPr>
          <p:spPr>
            <a:xfrm>
              <a:off x="3733800" y="4191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6</a:t>
              </a:r>
              <a:endParaRPr b="0" i="0" sz="1400" u="none" cap="none" strike="noStrike">
                <a:solidFill>
                  <a:srgbClr val="000000"/>
                </a:solidFill>
                <a:latin typeface="Arial"/>
                <a:ea typeface="Arial"/>
                <a:cs typeface="Arial"/>
                <a:sym typeface="Arial"/>
              </a:endParaRPr>
            </a:p>
          </p:txBody>
        </p:sp>
      </p:grpSp>
      <p:graphicFrame>
        <p:nvGraphicFramePr>
          <p:cNvPr id="703" name="Google Shape;703;p47"/>
          <p:cNvGraphicFramePr/>
          <p:nvPr/>
        </p:nvGraphicFramePr>
        <p:xfrm>
          <a:off x="5572125" y="3124200"/>
          <a:ext cx="3000000" cy="3000000"/>
        </p:xfrm>
        <a:graphic>
          <a:graphicData uri="http://schemas.openxmlformats.org/drawingml/2006/table">
            <a:tbl>
              <a:tblPr>
                <a:noFill/>
                <a:tableStyleId>{62C44333-67F7-4E5A-B381-729E816021DC}</a:tableStyleId>
              </a:tblPr>
              <a:tblGrid>
                <a:gridCol w="446100"/>
                <a:gridCol w="442900"/>
                <a:gridCol w="447675"/>
                <a:gridCol w="444500"/>
                <a:gridCol w="444500"/>
                <a:gridCol w="446100"/>
                <a:gridCol w="444500"/>
              </a:tblGrid>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t/>
                      </a:r>
                      <a:endParaRPr sz="16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3</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2</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97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3</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40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3</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242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3</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560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0</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260"/>
                        <a:buFont typeface="Noto Sans Symbols"/>
                        <a:buNone/>
                      </a:pPr>
                      <a:r>
                        <a:rPr lang="en-US" sz="1800" u="none" cap="none" strike="noStrike"/>
                        <a:t>2</a:t>
                      </a:r>
                      <a:endParaRPr sz="1400" u="none" cap="none" strike="noStrike"/>
                    </a:p>
                  </a:txBody>
                  <a:tcPr marT="46800" marB="46800" marR="90000" marL="90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Matrix Representations (</a:t>
            </a:r>
            <a:r>
              <a:rPr i="1" lang="en-US"/>
              <a:t>L</a:t>
            </a:r>
            <a:r>
              <a:rPr lang="en-US"/>
              <a:t>=</a:t>
            </a:r>
            <a:r>
              <a:rPr i="1" lang="en-US"/>
              <a:t>D</a:t>
            </a:r>
            <a:r>
              <a:rPr lang="en-US"/>
              <a:t>-</a:t>
            </a:r>
            <a:r>
              <a:rPr i="1" lang="en-US"/>
              <a:t>A</a:t>
            </a:r>
            <a:r>
              <a:rPr lang="en-US"/>
              <a:t>)</a:t>
            </a:r>
            <a:endParaRPr i="1" sz="2400"/>
          </a:p>
        </p:txBody>
      </p:sp>
      <p:sp>
        <p:nvSpPr>
          <p:cNvPr id="709" name="Google Shape;709;p48"/>
          <p:cNvSpPr txBox="1"/>
          <p:nvPr>
            <p:ph idx="1" type="body"/>
          </p:nvPr>
        </p:nvSpPr>
        <p:spPr>
          <a:xfrm>
            <a:off x="685800" y="1245529"/>
            <a:ext cx="7772400" cy="4648200"/>
          </a:xfrm>
          <a:prstGeom prst="rect">
            <a:avLst/>
          </a:prstGeom>
          <a:blipFill rotWithShape="1">
            <a:blip r:embed="rId3">
              <a:alphaModFix/>
            </a:blip>
            <a:stretch>
              <a:fillRect b="-11440" l="-1303" r="0" t="-1360"/>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710" name="Google Shape;710;p4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11" name="Google Shape;711;p48"/>
          <p:cNvSpPr/>
          <p:nvPr/>
        </p:nvSpPr>
        <p:spPr>
          <a:xfrm>
            <a:off x="4508500" y="2782956"/>
            <a:ext cx="746125" cy="549275"/>
          </a:xfrm>
          <a:prstGeom prst="rightArrow">
            <a:avLst>
              <a:gd fmla="val 50000" name="adj1"/>
              <a:gd fmla="val 33960"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712" name="Google Shape;712;p48"/>
          <p:cNvGrpSpPr/>
          <p:nvPr/>
        </p:nvGrpSpPr>
        <p:grpSpPr>
          <a:xfrm>
            <a:off x="1143000" y="2438400"/>
            <a:ext cx="2971800" cy="1219200"/>
            <a:chOff x="838200" y="3505200"/>
            <a:chExt cx="3276600" cy="1447800"/>
          </a:xfrm>
        </p:grpSpPr>
        <p:cxnSp>
          <p:nvCxnSpPr>
            <p:cNvPr id="713" name="Google Shape;713;p48"/>
            <p:cNvCxnSpPr>
              <a:stCxn id="714" idx="3"/>
              <a:endCxn id="715" idx="7"/>
            </p:cNvCxnSpPr>
            <p:nvPr/>
          </p:nvCxnSpPr>
          <p:spPr>
            <a:xfrm flipH="1">
              <a:off x="1163396" y="39828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16" name="Google Shape;716;p48"/>
            <p:cNvCxnSpPr>
              <a:stCxn id="715" idx="5"/>
              <a:endCxn id="717" idx="1"/>
            </p:cNvCxnSpPr>
            <p:nvPr/>
          </p:nvCxnSpPr>
          <p:spPr>
            <a:xfrm>
              <a:off x="1163404" y="44400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18" name="Google Shape;718;p48"/>
            <p:cNvCxnSpPr>
              <a:stCxn id="714" idx="4"/>
              <a:endCxn id="717" idx="0"/>
            </p:cNvCxnSpPr>
            <p:nvPr/>
          </p:nvCxnSpPr>
          <p:spPr>
            <a:xfrm>
              <a:off x="1638300" y="4038600"/>
              <a:ext cx="0" cy="533400"/>
            </a:xfrm>
            <a:prstGeom prst="straightConnector1">
              <a:avLst/>
            </a:prstGeom>
            <a:noFill/>
            <a:ln cap="flat" cmpd="sng" w="28575">
              <a:solidFill>
                <a:srgbClr val="7F7F7F"/>
              </a:solidFill>
              <a:prstDash val="solid"/>
              <a:round/>
              <a:headEnd len="sm" w="sm" type="none"/>
              <a:tailEnd len="sm" w="sm" type="none"/>
            </a:ln>
          </p:spPr>
        </p:cxnSp>
        <p:cxnSp>
          <p:nvCxnSpPr>
            <p:cNvPr id="719" name="Google Shape;719;p48"/>
            <p:cNvCxnSpPr>
              <a:stCxn id="714" idx="6"/>
              <a:endCxn id="720" idx="2"/>
            </p:cNvCxnSpPr>
            <p:nvPr/>
          </p:nvCxnSpPr>
          <p:spPr>
            <a:xfrm flipH="1" rot="10800000">
              <a:off x="1828800" y="3695700"/>
              <a:ext cx="1295400" cy="152400"/>
            </a:xfrm>
            <a:prstGeom prst="straightConnector1">
              <a:avLst/>
            </a:prstGeom>
            <a:noFill/>
            <a:ln cap="flat" cmpd="sng" w="28575">
              <a:solidFill>
                <a:srgbClr val="7F7F7F"/>
              </a:solidFill>
              <a:prstDash val="solid"/>
              <a:round/>
              <a:headEnd len="sm" w="sm" type="none"/>
              <a:tailEnd len="sm" w="sm" type="none"/>
            </a:ln>
          </p:spPr>
        </p:cxnSp>
        <p:cxnSp>
          <p:nvCxnSpPr>
            <p:cNvPr id="721" name="Google Shape;721;p48"/>
            <p:cNvCxnSpPr>
              <a:stCxn id="717" idx="6"/>
              <a:endCxn id="722" idx="2"/>
            </p:cNvCxnSpPr>
            <p:nvPr/>
          </p:nvCxnSpPr>
          <p:spPr>
            <a:xfrm flipH="1" rot="10800000">
              <a:off x="1828800" y="4533900"/>
              <a:ext cx="990600" cy="228600"/>
            </a:xfrm>
            <a:prstGeom prst="straightConnector1">
              <a:avLst/>
            </a:prstGeom>
            <a:noFill/>
            <a:ln cap="flat" cmpd="sng" w="28575">
              <a:solidFill>
                <a:srgbClr val="7F7F7F"/>
              </a:solidFill>
              <a:prstDash val="solid"/>
              <a:round/>
              <a:headEnd len="sm" w="sm" type="none"/>
              <a:tailEnd len="sm" w="sm" type="none"/>
            </a:ln>
          </p:spPr>
        </p:cxnSp>
        <p:cxnSp>
          <p:nvCxnSpPr>
            <p:cNvPr id="723" name="Google Shape;723;p48"/>
            <p:cNvCxnSpPr>
              <a:stCxn id="720" idx="5"/>
              <a:endCxn id="724" idx="1"/>
            </p:cNvCxnSpPr>
            <p:nvPr/>
          </p:nvCxnSpPr>
          <p:spPr>
            <a:xfrm>
              <a:off x="3449404" y="3830404"/>
              <a:ext cx="340200" cy="416400"/>
            </a:xfrm>
            <a:prstGeom prst="straightConnector1">
              <a:avLst/>
            </a:prstGeom>
            <a:noFill/>
            <a:ln cap="flat" cmpd="sng" w="28575">
              <a:solidFill>
                <a:srgbClr val="7F7F7F"/>
              </a:solidFill>
              <a:prstDash val="solid"/>
              <a:round/>
              <a:headEnd len="sm" w="sm" type="none"/>
              <a:tailEnd len="sm" w="sm" type="none"/>
            </a:ln>
          </p:spPr>
        </p:cxnSp>
        <p:cxnSp>
          <p:nvCxnSpPr>
            <p:cNvPr id="725" name="Google Shape;725;p48"/>
            <p:cNvCxnSpPr>
              <a:stCxn id="722" idx="6"/>
              <a:endCxn id="724" idx="2"/>
            </p:cNvCxnSpPr>
            <p:nvPr/>
          </p:nvCxnSpPr>
          <p:spPr>
            <a:xfrm flipH="1" rot="10800000">
              <a:off x="3200400" y="4381500"/>
              <a:ext cx="533400" cy="152400"/>
            </a:xfrm>
            <a:prstGeom prst="straightConnector1">
              <a:avLst/>
            </a:prstGeom>
            <a:noFill/>
            <a:ln cap="flat" cmpd="sng" w="28575">
              <a:solidFill>
                <a:srgbClr val="7F7F7F"/>
              </a:solidFill>
              <a:prstDash val="solid"/>
              <a:round/>
              <a:headEnd len="sm" w="sm" type="none"/>
              <a:tailEnd len="sm" w="sm" type="none"/>
            </a:ln>
          </p:spPr>
        </p:cxnSp>
        <p:cxnSp>
          <p:nvCxnSpPr>
            <p:cNvPr id="726" name="Google Shape;726;p48"/>
            <p:cNvCxnSpPr>
              <a:stCxn id="720" idx="3"/>
              <a:endCxn id="722" idx="0"/>
            </p:cNvCxnSpPr>
            <p:nvPr/>
          </p:nvCxnSpPr>
          <p:spPr>
            <a:xfrm flipH="1">
              <a:off x="3009896" y="3830404"/>
              <a:ext cx="170100" cy="513000"/>
            </a:xfrm>
            <a:prstGeom prst="straightConnector1">
              <a:avLst/>
            </a:prstGeom>
            <a:noFill/>
            <a:ln cap="flat" cmpd="sng" w="28575">
              <a:solidFill>
                <a:srgbClr val="7F7F7F"/>
              </a:solidFill>
              <a:prstDash val="solid"/>
              <a:round/>
              <a:headEnd len="sm" w="sm" type="none"/>
              <a:tailEnd len="sm" w="sm" type="none"/>
            </a:ln>
          </p:spPr>
        </p:cxnSp>
        <p:sp>
          <p:nvSpPr>
            <p:cNvPr id="714" name="Google Shape;714;p48"/>
            <p:cNvSpPr/>
            <p:nvPr/>
          </p:nvSpPr>
          <p:spPr>
            <a:xfrm>
              <a:off x="1447800" y="36576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1</a:t>
              </a:r>
              <a:endParaRPr b="0" i="0" sz="1400" u="none" cap="none" strike="noStrike">
                <a:solidFill>
                  <a:srgbClr val="000000"/>
                </a:solidFill>
                <a:latin typeface="Arial"/>
                <a:ea typeface="Arial"/>
                <a:cs typeface="Arial"/>
                <a:sym typeface="Arial"/>
              </a:endParaRPr>
            </a:p>
          </p:txBody>
        </p:sp>
        <p:sp>
          <p:nvSpPr>
            <p:cNvPr id="717" name="Google Shape;717;p48"/>
            <p:cNvSpPr/>
            <p:nvPr/>
          </p:nvSpPr>
          <p:spPr>
            <a:xfrm>
              <a:off x="1447800" y="4572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715" name="Google Shape;715;p48"/>
            <p:cNvSpPr/>
            <p:nvPr/>
          </p:nvSpPr>
          <p:spPr>
            <a:xfrm>
              <a:off x="838200" y="41148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2</a:t>
              </a:r>
              <a:endParaRPr b="0" i="0" sz="1400" u="none" cap="none" strike="noStrike">
                <a:solidFill>
                  <a:srgbClr val="000000"/>
                </a:solidFill>
                <a:latin typeface="Arial"/>
                <a:ea typeface="Arial"/>
                <a:cs typeface="Arial"/>
                <a:sym typeface="Arial"/>
              </a:endParaRPr>
            </a:p>
          </p:txBody>
        </p:sp>
        <p:sp>
          <p:nvSpPr>
            <p:cNvPr id="720" name="Google Shape;720;p48"/>
            <p:cNvSpPr/>
            <p:nvPr/>
          </p:nvSpPr>
          <p:spPr>
            <a:xfrm>
              <a:off x="3124200" y="35052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5</a:t>
              </a:r>
              <a:endParaRPr b="0" i="0" sz="1400" u="none" cap="none" strike="noStrike">
                <a:solidFill>
                  <a:srgbClr val="000000"/>
                </a:solidFill>
                <a:latin typeface="Arial"/>
                <a:ea typeface="Arial"/>
                <a:cs typeface="Arial"/>
                <a:sym typeface="Arial"/>
              </a:endParaRPr>
            </a:p>
          </p:txBody>
        </p:sp>
        <p:sp>
          <p:nvSpPr>
            <p:cNvPr id="722" name="Google Shape;722;p48"/>
            <p:cNvSpPr/>
            <p:nvPr/>
          </p:nvSpPr>
          <p:spPr>
            <a:xfrm>
              <a:off x="2819400" y="43434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4</a:t>
              </a:r>
              <a:endParaRPr b="0" i="0" sz="1400" u="none" cap="none" strike="noStrike">
                <a:solidFill>
                  <a:srgbClr val="000000"/>
                </a:solidFill>
                <a:latin typeface="Arial"/>
                <a:ea typeface="Arial"/>
                <a:cs typeface="Arial"/>
                <a:sym typeface="Arial"/>
              </a:endParaRPr>
            </a:p>
          </p:txBody>
        </p:sp>
        <p:sp>
          <p:nvSpPr>
            <p:cNvPr id="724" name="Google Shape;724;p48"/>
            <p:cNvSpPr/>
            <p:nvPr/>
          </p:nvSpPr>
          <p:spPr>
            <a:xfrm>
              <a:off x="3733800" y="4191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6</a:t>
              </a:r>
              <a:endParaRPr b="0" i="0" sz="1400" u="none" cap="none" strike="noStrike">
                <a:solidFill>
                  <a:srgbClr val="000000"/>
                </a:solidFill>
                <a:latin typeface="Arial"/>
                <a:ea typeface="Arial"/>
                <a:cs typeface="Arial"/>
                <a:sym typeface="Arial"/>
              </a:endParaRPr>
            </a:p>
          </p:txBody>
        </p:sp>
      </p:grpSp>
      <p:graphicFrame>
        <p:nvGraphicFramePr>
          <p:cNvPr id="727" name="Google Shape;727;p48"/>
          <p:cNvGraphicFramePr/>
          <p:nvPr/>
        </p:nvGraphicFramePr>
        <p:xfrm>
          <a:off x="5715001" y="1413713"/>
          <a:ext cx="3000000" cy="3000000"/>
        </p:xfrm>
        <a:graphic>
          <a:graphicData uri="http://schemas.openxmlformats.org/drawingml/2006/table">
            <a:tbl>
              <a:tblPr>
                <a:noFill/>
                <a:tableStyleId>{62C44333-67F7-4E5A-B381-729E816021DC}</a:tableStyleId>
              </a:tblPr>
              <a:tblGrid>
                <a:gridCol w="410825"/>
                <a:gridCol w="412250"/>
                <a:gridCol w="415075"/>
                <a:gridCol w="416500"/>
                <a:gridCol w="412250"/>
                <a:gridCol w="416500"/>
                <a:gridCol w="412250"/>
              </a:tblGrid>
              <a:tr h="303350">
                <a:tc>
                  <a:txBody>
                    <a:bodyPr/>
                    <a:lstStyle/>
                    <a:p>
                      <a:pPr indent="0" lvl="0" marL="0" marR="0" rtl="0" algn="ctr">
                        <a:lnSpc>
                          <a:spcPct val="100000"/>
                        </a:lnSpc>
                        <a:spcBef>
                          <a:spcPts val="0"/>
                        </a:spcBef>
                        <a:spcAft>
                          <a:spcPts val="0"/>
                        </a:spcAft>
                        <a:buClr>
                          <a:schemeClr val="hlink"/>
                        </a:buClr>
                        <a:buSzPts val="1120"/>
                        <a:buFont typeface="Noto Sans Symbols"/>
                        <a:buNone/>
                      </a:pPr>
                      <a:r>
                        <a:t/>
                      </a:r>
                      <a:endParaRPr sz="16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43150">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pic>
        <p:nvPicPr>
          <p:cNvPr id="728" name="Google Shape;728;p48"/>
          <p:cNvPicPr preferRelativeResize="0"/>
          <p:nvPr/>
        </p:nvPicPr>
        <p:blipFill rotWithShape="1">
          <a:blip r:embed="rId4">
            <a:alphaModFix/>
          </a:blip>
          <a:srcRect b="0" l="0" r="0" t="0"/>
          <a:stretch/>
        </p:blipFill>
        <p:spPr>
          <a:xfrm>
            <a:off x="6019800" y="5867400"/>
            <a:ext cx="2057400" cy="903718"/>
          </a:xfrm>
          <a:prstGeom prst="rect">
            <a:avLst/>
          </a:prstGeom>
          <a:noFill/>
          <a:ln>
            <a:noFill/>
          </a:ln>
        </p:spPr>
      </p:pic>
      <p:sp>
        <p:nvSpPr>
          <p:cNvPr id="729" name="Google Shape;729;p48"/>
          <p:cNvSpPr txBox="1"/>
          <p:nvPr/>
        </p:nvSpPr>
        <p:spPr>
          <a:xfrm>
            <a:off x="396833" y="6156934"/>
            <a:ext cx="4406976" cy="307777"/>
          </a:xfrm>
          <a:prstGeom prst="rect">
            <a:avLst/>
          </a:prstGeom>
          <a:noFill/>
          <a:ln cap="flat" cmpd="sng" w="38100">
            <a:solidFill>
              <a:srgbClr val="FF000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Why is </a:t>
            </a:r>
            <a:r>
              <a:rPr b="1" i="1" lang="en-US" sz="1400" u="none" cap="none" strike="noStrike">
                <a:solidFill>
                  <a:srgbClr val="000000"/>
                </a:solidFill>
                <a:latin typeface="Arial"/>
                <a:ea typeface="Arial"/>
                <a:cs typeface="Arial"/>
                <a:sym typeface="Arial"/>
              </a:rPr>
              <a:t>L</a:t>
            </a:r>
            <a:r>
              <a:rPr b="1" i="0" lang="en-US" sz="1400" u="none" cap="none" strike="noStrike">
                <a:solidFill>
                  <a:srgbClr val="000000"/>
                </a:solidFill>
                <a:latin typeface="Arial"/>
                <a:ea typeface="Arial"/>
                <a:cs typeface="Arial"/>
                <a:sym typeface="Arial"/>
              </a:rPr>
              <a:t> so interesting? Because </a:t>
            </a:r>
            <a:r>
              <a:rPr b="1" i="1" lang="en-US" sz="1400" u="none" cap="none" strike="noStrike">
                <a:solidFill>
                  <a:srgbClr val="000000"/>
                </a:solidFill>
                <a:latin typeface="Arial"/>
                <a:ea typeface="Arial"/>
                <a:cs typeface="Arial"/>
                <a:sym typeface="Arial"/>
              </a:rPr>
              <a:t>Lx </a:t>
            </a:r>
            <a:r>
              <a:rPr b="1" i="0" lang="en-US" sz="1400" u="none" cap="none" strike="noStrike">
                <a:solidFill>
                  <a:srgbClr val="000000"/>
                </a:solidFill>
                <a:latin typeface="Arial"/>
                <a:ea typeface="Arial"/>
                <a:cs typeface="Arial"/>
                <a:sym typeface="Arial"/>
              </a:rPr>
              <a:t>= 0 when </a:t>
            </a:r>
            <a:r>
              <a:rPr b="1" i="1" lang="en-US" sz="1400" u="none" cap="none" strike="noStrike">
                <a:solidFill>
                  <a:srgbClr val="000000"/>
                </a:solidFill>
                <a:latin typeface="Arial"/>
                <a:ea typeface="Arial"/>
                <a:cs typeface="Arial"/>
                <a:sym typeface="Arial"/>
              </a:rPr>
              <a:t>x</a:t>
            </a:r>
            <a:r>
              <a:rPr b="1" i="0" lang="en-US" sz="1400" u="none" cap="none" strike="noStrike">
                <a:solidFill>
                  <a:srgbClr val="000000"/>
                </a:solidFill>
                <a:latin typeface="Arial"/>
                <a:ea typeface="Arial"/>
                <a:cs typeface="Arial"/>
                <a:sym typeface="Arial"/>
              </a:rPr>
              <a:t>=I</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10.19</a:t>
            </a:r>
            <a:endParaRPr/>
          </a:p>
        </p:txBody>
      </p:sp>
      <p:sp>
        <p:nvSpPr>
          <p:cNvPr id="735" name="Google Shape;735;p49"/>
          <p:cNvSpPr txBox="1"/>
          <p:nvPr>
            <p:ph idx="1" type="body"/>
          </p:nvPr>
        </p:nvSpPr>
        <p:spPr>
          <a:xfrm>
            <a:off x="685800" y="5638800"/>
            <a:ext cx="7772400" cy="11430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Graph and its Laplacian matrix</a:t>
            </a:r>
            <a:endParaRPr/>
          </a:p>
          <a:p>
            <a:pPr indent="-355600" lvl="0" marL="457200" rtl="0" algn="l">
              <a:spcBef>
                <a:spcPts val="0"/>
              </a:spcBef>
              <a:spcAft>
                <a:spcPts val="0"/>
              </a:spcAft>
              <a:buSzPts val="2000"/>
              <a:buChar char="❑"/>
            </a:pPr>
            <a:r>
              <a:rPr b="1" lang="en-US" sz="2000">
                <a:solidFill>
                  <a:srgbClr val="000000"/>
                </a:solidFill>
                <a:latin typeface="Arial"/>
                <a:ea typeface="Arial"/>
                <a:cs typeface="Arial"/>
                <a:sym typeface="Arial"/>
              </a:rPr>
              <a:t>Why is </a:t>
            </a:r>
            <a:r>
              <a:rPr b="1" i="1" lang="en-US" sz="2000">
                <a:solidFill>
                  <a:srgbClr val="000000"/>
                </a:solidFill>
                <a:latin typeface="Arial"/>
                <a:ea typeface="Arial"/>
                <a:cs typeface="Arial"/>
                <a:sym typeface="Arial"/>
              </a:rPr>
              <a:t>L</a:t>
            </a:r>
            <a:r>
              <a:rPr b="1" lang="en-US" sz="2000">
                <a:solidFill>
                  <a:srgbClr val="000000"/>
                </a:solidFill>
                <a:latin typeface="Arial"/>
                <a:ea typeface="Arial"/>
                <a:cs typeface="Arial"/>
                <a:sym typeface="Arial"/>
              </a:rPr>
              <a:t> so interesting? Because </a:t>
            </a:r>
            <a:r>
              <a:rPr b="1" i="1" lang="en-US" sz="2000">
                <a:solidFill>
                  <a:srgbClr val="000000"/>
                </a:solidFill>
                <a:latin typeface="Arial"/>
                <a:ea typeface="Arial"/>
                <a:cs typeface="Arial"/>
                <a:sym typeface="Arial"/>
              </a:rPr>
              <a:t>Lx </a:t>
            </a:r>
            <a:r>
              <a:rPr b="1" lang="en-US" sz="2000">
                <a:solidFill>
                  <a:srgbClr val="000000"/>
                </a:solidFill>
                <a:latin typeface="Arial"/>
                <a:ea typeface="Arial"/>
                <a:cs typeface="Arial"/>
                <a:sym typeface="Arial"/>
              </a:rPr>
              <a:t>= 0 when </a:t>
            </a:r>
            <a:r>
              <a:rPr b="1" i="1" lang="en-US" sz="2000">
                <a:solidFill>
                  <a:srgbClr val="000000"/>
                </a:solidFill>
                <a:latin typeface="Arial"/>
                <a:ea typeface="Arial"/>
                <a:cs typeface="Arial"/>
                <a:sym typeface="Arial"/>
              </a:rPr>
              <a:t>x</a:t>
            </a:r>
            <a:r>
              <a:rPr b="1" lang="en-US" sz="2000">
                <a:solidFill>
                  <a:srgbClr val="000000"/>
                </a:solidFill>
                <a:latin typeface="Arial"/>
                <a:ea typeface="Arial"/>
                <a:cs typeface="Arial"/>
                <a:sym typeface="Arial"/>
              </a:rPr>
              <a:t>=I</a:t>
            </a:r>
            <a:endParaRPr sz="2000"/>
          </a:p>
        </p:txBody>
      </p:sp>
      <p:sp>
        <p:nvSpPr>
          <p:cNvPr id="736" name="Google Shape;736;p4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6.tiff" id="737" name="Google Shape;737;p49"/>
          <p:cNvPicPr preferRelativeResize="0"/>
          <p:nvPr/>
        </p:nvPicPr>
        <p:blipFill rotWithShape="1">
          <a:blip r:embed="rId3">
            <a:alphaModFix/>
          </a:blip>
          <a:srcRect b="0" l="0" r="0" t="0"/>
          <a:stretch/>
        </p:blipFill>
        <p:spPr>
          <a:xfrm>
            <a:off x="1905000" y="1295400"/>
            <a:ext cx="4902200" cy="1638300"/>
          </a:xfrm>
          <a:prstGeom prst="rect">
            <a:avLst/>
          </a:prstGeom>
          <a:noFill/>
          <a:ln>
            <a:noFill/>
          </a:ln>
        </p:spPr>
      </p:pic>
      <p:pic>
        <p:nvPicPr>
          <p:cNvPr descr="10.17.tiff" id="738" name="Google Shape;738;p49"/>
          <p:cNvPicPr preferRelativeResize="0"/>
          <p:nvPr/>
        </p:nvPicPr>
        <p:blipFill rotWithShape="1">
          <a:blip r:embed="rId4">
            <a:alphaModFix/>
          </a:blip>
          <a:srcRect b="0" l="0" r="0" t="0"/>
          <a:stretch/>
        </p:blipFill>
        <p:spPr>
          <a:xfrm>
            <a:off x="1905000" y="3060700"/>
            <a:ext cx="4878678" cy="2654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5"/>
          <p:cNvSpPr txBox="1"/>
          <p:nvPr>
            <p:ph type="title"/>
          </p:nvPr>
        </p:nvSpPr>
        <p:spPr>
          <a:xfrm>
            <a:off x="762000" y="12192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400"/>
              <a:t>COMMUNITY DETECTION (GRAPH BASICS)</a:t>
            </a:r>
            <a:endParaRPr/>
          </a:p>
        </p:txBody>
      </p:sp>
      <p:sp>
        <p:nvSpPr>
          <p:cNvPr id="122" name="Google Shape;122;p5"/>
          <p:cNvSpPr txBox="1"/>
          <p:nvPr>
            <p:ph idx="1" type="body"/>
          </p:nvPr>
        </p:nvSpPr>
        <p:spPr>
          <a:xfrm>
            <a:off x="838200" y="2590800"/>
            <a:ext cx="7772400" cy="585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b="1" lang="en-US"/>
              <a:t>How to find communities?</a:t>
            </a:r>
            <a:endParaRPr/>
          </a:p>
        </p:txBody>
      </p:sp>
      <p:sp>
        <p:nvSpPr>
          <p:cNvPr id="123" name="Google Shape;123;p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24" name="Google Shape;124;p5"/>
          <p:cNvPicPr preferRelativeResize="0"/>
          <p:nvPr/>
        </p:nvPicPr>
        <p:blipFill rotWithShape="1">
          <a:blip r:embed="rId3">
            <a:alphaModFix/>
          </a:blip>
          <a:srcRect b="0" l="0" r="0" t="0"/>
          <a:stretch/>
        </p:blipFill>
        <p:spPr>
          <a:xfrm>
            <a:off x="1143000" y="3582260"/>
            <a:ext cx="3492230" cy="2454276"/>
          </a:xfrm>
          <a:prstGeom prst="rect">
            <a:avLst/>
          </a:prstGeom>
          <a:noFill/>
          <a:ln>
            <a:noFill/>
          </a:ln>
        </p:spPr>
      </p:pic>
      <p:pic>
        <p:nvPicPr>
          <p:cNvPr descr="File:Illustration of overlapping communities.jpg" id="125" name="Google Shape;125;p5"/>
          <p:cNvPicPr preferRelativeResize="0"/>
          <p:nvPr/>
        </p:nvPicPr>
        <p:blipFill rotWithShape="1">
          <a:blip r:embed="rId4">
            <a:alphaModFix/>
          </a:blip>
          <a:srcRect b="0" l="0" r="0" t="0"/>
          <a:stretch/>
        </p:blipFill>
        <p:spPr>
          <a:xfrm>
            <a:off x="5638800" y="3429000"/>
            <a:ext cx="2362200" cy="2605816"/>
          </a:xfrm>
          <a:prstGeom prst="rect">
            <a:avLst/>
          </a:prstGeom>
          <a:noFill/>
          <a:ln>
            <a:noFill/>
          </a:ln>
        </p:spPr>
      </p:pic>
      <p:sp>
        <p:nvSpPr>
          <p:cNvPr id="126" name="Google Shape;126;p5"/>
          <p:cNvSpPr/>
          <p:nvPr/>
        </p:nvSpPr>
        <p:spPr>
          <a:xfrm>
            <a:off x="1066800" y="3505200"/>
            <a:ext cx="1295400" cy="1143000"/>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27" name="Google Shape;127;p5"/>
          <p:cNvSpPr/>
          <p:nvPr/>
        </p:nvSpPr>
        <p:spPr>
          <a:xfrm>
            <a:off x="1325136" y="5066370"/>
            <a:ext cx="1161586" cy="947864"/>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28" name="Google Shape;128;p5"/>
          <p:cNvSpPr/>
          <p:nvPr/>
        </p:nvSpPr>
        <p:spPr>
          <a:xfrm>
            <a:off x="2779645" y="3568808"/>
            <a:ext cx="1905000" cy="2286000"/>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Eigenvalues and Eigenvectors</a:t>
            </a:r>
            <a:endParaRPr/>
          </a:p>
        </p:txBody>
      </p:sp>
      <p:sp>
        <p:nvSpPr>
          <p:cNvPr id="745" name="Google Shape;745;p5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The transformation matrix </a:t>
            </a:r>
            <a:r>
              <a:rPr i="1" lang="en-US" sz="2400"/>
              <a:t>A</a:t>
            </a:r>
            <a:r>
              <a:rPr lang="en-US" sz="2400"/>
              <a:t> =              preserves the direction of vectors parallel to </a:t>
            </a:r>
            <a:r>
              <a:rPr b="1" lang="en-US" sz="2400"/>
              <a:t>v</a:t>
            </a:r>
            <a:r>
              <a:rPr lang="en-US" sz="2400"/>
              <a:t> = (1,−1)</a:t>
            </a:r>
            <a:r>
              <a:rPr baseline="30000" lang="en-US" sz="2400"/>
              <a:t>T</a:t>
            </a:r>
            <a:r>
              <a:rPr lang="en-US" sz="2400"/>
              <a:t> (in purple) and </a:t>
            </a:r>
            <a:r>
              <a:rPr b="1" lang="en-US" sz="2400"/>
              <a:t>w</a:t>
            </a:r>
            <a:r>
              <a:rPr lang="en-US" sz="2400"/>
              <a:t> = (1,1)</a:t>
            </a:r>
            <a:r>
              <a:rPr baseline="30000" lang="en-US" sz="2400"/>
              <a:t>T</a:t>
            </a:r>
            <a:r>
              <a:rPr lang="en-US" sz="2400"/>
              <a:t> (in blue). The vectors in red are not parallel to either eigenvector, so, their directions are changed by the transformation.</a:t>
            </a:r>
            <a:endParaRPr/>
          </a:p>
        </p:txBody>
      </p:sp>
      <p:sp>
        <p:nvSpPr>
          <p:cNvPr id="746" name="Google Shape;746;p5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747" name="Google Shape;747;p50"/>
          <p:cNvPicPr preferRelativeResize="0"/>
          <p:nvPr/>
        </p:nvPicPr>
        <p:blipFill rotWithShape="1">
          <a:blip r:embed="rId3">
            <a:alphaModFix/>
          </a:blip>
          <a:srcRect b="0" l="0" r="0" t="0"/>
          <a:stretch/>
        </p:blipFill>
        <p:spPr>
          <a:xfrm>
            <a:off x="4648200" y="3048000"/>
            <a:ext cx="3810000" cy="3810000"/>
          </a:xfrm>
          <a:prstGeom prst="rect">
            <a:avLst/>
          </a:prstGeom>
          <a:noFill/>
          <a:ln>
            <a:noFill/>
          </a:ln>
        </p:spPr>
      </p:pic>
      <p:sp>
        <p:nvSpPr>
          <p:cNvPr id="748" name="Google Shape;748;p50"/>
          <p:cNvSpPr txBox="1"/>
          <p:nvPr/>
        </p:nvSpPr>
        <p:spPr>
          <a:xfrm>
            <a:off x="304800" y="5715000"/>
            <a:ext cx="42672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https://en.wikipedia.org/wiki/Eigenvalues_and_eigenvectors</a:t>
            </a:r>
            <a:endParaRPr b="0" i="0" sz="1600" u="none" cap="none" strike="noStrike">
              <a:solidFill>
                <a:schemeClr val="dk1"/>
              </a:solidFill>
              <a:latin typeface="Tahoma"/>
              <a:ea typeface="Tahoma"/>
              <a:cs typeface="Tahoma"/>
              <a:sym typeface="Tahoma"/>
            </a:endParaRPr>
          </a:p>
        </p:txBody>
      </p:sp>
      <p:pic>
        <p:nvPicPr>
          <p:cNvPr id="749" name="Google Shape;749;p50"/>
          <p:cNvPicPr preferRelativeResize="0"/>
          <p:nvPr/>
        </p:nvPicPr>
        <p:blipFill rotWithShape="1">
          <a:blip r:embed="rId4">
            <a:alphaModFix/>
          </a:blip>
          <a:srcRect b="0" l="0" r="0" t="0"/>
          <a:stretch/>
        </p:blipFill>
        <p:spPr>
          <a:xfrm>
            <a:off x="4953000" y="1153663"/>
            <a:ext cx="762000" cy="749300"/>
          </a:xfrm>
          <a:prstGeom prst="rect">
            <a:avLst/>
          </a:prstGeom>
          <a:noFill/>
          <a:ln>
            <a:noFill/>
          </a:ln>
        </p:spPr>
      </p:pic>
      <p:pic>
        <p:nvPicPr>
          <p:cNvPr id="750" name="Google Shape;750;p50"/>
          <p:cNvPicPr preferRelativeResize="0"/>
          <p:nvPr/>
        </p:nvPicPr>
        <p:blipFill rotWithShape="1">
          <a:blip r:embed="rId5">
            <a:alphaModFix/>
          </a:blip>
          <a:srcRect b="0" l="0" r="0" t="0"/>
          <a:stretch/>
        </p:blipFill>
        <p:spPr>
          <a:xfrm>
            <a:off x="1066800" y="4038600"/>
            <a:ext cx="2082800" cy="635000"/>
          </a:xfrm>
          <a:prstGeom prst="rect">
            <a:avLst/>
          </a:prstGeom>
          <a:noFill/>
          <a:ln>
            <a:noFill/>
          </a:ln>
        </p:spPr>
      </p:pic>
      <p:sp>
        <p:nvSpPr>
          <p:cNvPr id="751" name="Google Shape;751;p50"/>
          <p:cNvSpPr txBox="1"/>
          <p:nvPr/>
        </p:nvSpPr>
        <p:spPr>
          <a:xfrm>
            <a:off x="318697" y="5212323"/>
            <a:ext cx="469660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http://setosa.io/ev/eigenvectors-and-eigenvalues/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Examples of Eigenpairs for </a:t>
            </a:r>
            <a:r>
              <a:rPr i="1" lang="en-US">
                <a:latin typeface="Times New Roman"/>
                <a:ea typeface="Times New Roman"/>
                <a:cs typeface="Times New Roman"/>
                <a:sym typeface="Times New Roman"/>
              </a:rPr>
              <a:t>L</a:t>
            </a:r>
            <a:endParaRPr i="1" sz="2400">
              <a:latin typeface="Times New Roman"/>
              <a:ea typeface="Times New Roman"/>
              <a:cs typeface="Times New Roman"/>
              <a:sym typeface="Times New Roman"/>
            </a:endParaRPr>
          </a:p>
        </p:txBody>
      </p:sp>
      <p:sp>
        <p:nvSpPr>
          <p:cNvPr id="757" name="Google Shape;757;p51"/>
          <p:cNvSpPr txBox="1"/>
          <p:nvPr>
            <p:ph idx="1" type="body"/>
          </p:nvPr>
        </p:nvSpPr>
        <p:spPr>
          <a:xfrm>
            <a:off x="685800" y="1447800"/>
            <a:ext cx="7772400" cy="4648200"/>
          </a:xfrm>
          <a:prstGeom prst="rect">
            <a:avLst/>
          </a:prstGeom>
          <a:blipFill rotWithShape="1">
            <a:blip r:embed="rId3">
              <a:alphaModFix/>
            </a:blip>
            <a:stretch>
              <a:fillRect b="0" l="-1140" r="-161" t="-1360"/>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758" name="Google Shape;758;p5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759" name="Google Shape;759;p51"/>
          <p:cNvSpPr/>
          <p:nvPr/>
        </p:nvSpPr>
        <p:spPr>
          <a:xfrm>
            <a:off x="4475566" y="2189380"/>
            <a:ext cx="746125" cy="549275"/>
          </a:xfrm>
          <a:prstGeom prst="rightArrow">
            <a:avLst>
              <a:gd fmla="val 50000" name="adj1"/>
              <a:gd fmla="val 33960"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760" name="Google Shape;760;p51"/>
          <p:cNvSpPr txBox="1"/>
          <p:nvPr/>
        </p:nvSpPr>
        <p:spPr>
          <a:xfrm>
            <a:off x="3861903" y="2684820"/>
            <a:ext cx="1905000" cy="46166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grpSp>
        <p:nvGrpSpPr>
          <p:cNvPr id="761" name="Google Shape;761;p51"/>
          <p:cNvGrpSpPr/>
          <p:nvPr/>
        </p:nvGrpSpPr>
        <p:grpSpPr>
          <a:xfrm>
            <a:off x="1361674" y="2362200"/>
            <a:ext cx="2332568" cy="914400"/>
            <a:chOff x="838200" y="3505200"/>
            <a:chExt cx="3276600" cy="1447800"/>
          </a:xfrm>
        </p:grpSpPr>
        <p:cxnSp>
          <p:nvCxnSpPr>
            <p:cNvPr id="762" name="Google Shape;762;p51"/>
            <p:cNvCxnSpPr>
              <a:stCxn id="763" idx="3"/>
              <a:endCxn id="764" idx="7"/>
            </p:cNvCxnSpPr>
            <p:nvPr/>
          </p:nvCxnSpPr>
          <p:spPr>
            <a:xfrm flipH="1">
              <a:off x="1163396" y="39828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65" name="Google Shape;765;p51"/>
            <p:cNvCxnSpPr>
              <a:stCxn id="764" idx="5"/>
              <a:endCxn id="766" idx="1"/>
            </p:cNvCxnSpPr>
            <p:nvPr/>
          </p:nvCxnSpPr>
          <p:spPr>
            <a:xfrm>
              <a:off x="1163404" y="4440004"/>
              <a:ext cx="340200" cy="187800"/>
            </a:xfrm>
            <a:prstGeom prst="straightConnector1">
              <a:avLst/>
            </a:prstGeom>
            <a:noFill/>
            <a:ln cap="flat" cmpd="sng" w="28575">
              <a:solidFill>
                <a:srgbClr val="7F7F7F"/>
              </a:solidFill>
              <a:prstDash val="solid"/>
              <a:round/>
              <a:headEnd len="sm" w="sm" type="none"/>
              <a:tailEnd len="sm" w="sm" type="none"/>
            </a:ln>
          </p:spPr>
        </p:cxnSp>
        <p:cxnSp>
          <p:nvCxnSpPr>
            <p:cNvPr id="767" name="Google Shape;767;p51"/>
            <p:cNvCxnSpPr>
              <a:stCxn id="763" idx="4"/>
              <a:endCxn id="766" idx="0"/>
            </p:cNvCxnSpPr>
            <p:nvPr/>
          </p:nvCxnSpPr>
          <p:spPr>
            <a:xfrm>
              <a:off x="1638300" y="4038600"/>
              <a:ext cx="0" cy="533400"/>
            </a:xfrm>
            <a:prstGeom prst="straightConnector1">
              <a:avLst/>
            </a:prstGeom>
            <a:noFill/>
            <a:ln cap="flat" cmpd="sng" w="28575">
              <a:solidFill>
                <a:srgbClr val="7F7F7F"/>
              </a:solidFill>
              <a:prstDash val="solid"/>
              <a:round/>
              <a:headEnd len="sm" w="sm" type="none"/>
              <a:tailEnd len="sm" w="sm" type="none"/>
            </a:ln>
          </p:spPr>
        </p:cxnSp>
        <p:cxnSp>
          <p:nvCxnSpPr>
            <p:cNvPr id="768" name="Google Shape;768;p51"/>
            <p:cNvCxnSpPr>
              <a:stCxn id="763" idx="6"/>
              <a:endCxn id="769" idx="2"/>
            </p:cNvCxnSpPr>
            <p:nvPr/>
          </p:nvCxnSpPr>
          <p:spPr>
            <a:xfrm flipH="1" rot="10800000">
              <a:off x="1828800" y="3695700"/>
              <a:ext cx="1295400" cy="152400"/>
            </a:xfrm>
            <a:prstGeom prst="straightConnector1">
              <a:avLst/>
            </a:prstGeom>
            <a:noFill/>
            <a:ln cap="flat" cmpd="sng" w="28575">
              <a:solidFill>
                <a:srgbClr val="7F7F7F"/>
              </a:solidFill>
              <a:prstDash val="solid"/>
              <a:round/>
              <a:headEnd len="sm" w="sm" type="none"/>
              <a:tailEnd len="sm" w="sm" type="none"/>
            </a:ln>
          </p:spPr>
        </p:cxnSp>
        <p:cxnSp>
          <p:nvCxnSpPr>
            <p:cNvPr id="770" name="Google Shape;770;p51"/>
            <p:cNvCxnSpPr>
              <a:stCxn id="766" idx="6"/>
              <a:endCxn id="771" idx="2"/>
            </p:cNvCxnSpPr>
            <p:nvPr/>
          </p:nvCxnSpPr>
          <p:spPr>
            <a:xfrm flipH="1" rot="10800000">
              <a:off x="1828800" y="4533900"/>
              <a:ext cx="990600" cy="228600"/>
            </a:xfrm>
            <a:prstGeom prst="straightConnector1">
              <a:avLst/>
            </a:prstGeom>
            <a:noFill/>
            <a:ln cap="flat" cmpd="sng" w="28575">
              <a:solidFill>
                <a:srgbClr val="7F7F7F"/>
              </a:solidFill>
              <a:prstDash val="solid"/>
              <a:round/>
              <a:headEnd len="sm" w="sm" type="none"/>
              <a:tailEnd len="sm" w="sm" type="none"/>
            </a:ln>
          </p:spPr>
        </p:cxnSp>
        <p:cxnSp>
          <p:nvCxnSpPr>
            <p:cNvPr id="772" name="Google Shape;772;p51"/>
            <p:cNvCxnSpPr>
              <a:stCxn id="769" idx="5"/>
              <a:endCxn id="773" idx="1"/>
            </p:cNvCxnSpPr>
            <p:nvPr/>
          </p:nvCxnSpPr>
          <p:spPr>
            <a:xfrm>
              <a:off x="3449404" y="3830404"/>
              <a:ext cx="340200" cy="416400"/>
            </a:xfrm>
            <a:prstGeom prst="straightConnector1">
              <a:avLst/>
            </a:prstGeom>
            <a:noFill/>
            <a:ln cap="flat" cmpd="sng" w="28575">
              <a:solidFill>
                <a:srgbClr val="7F7F7F"/>
              </a:solidFill>
              <a:prstDash val="solid"/>
              <a:round/>
              <a:headEnd len="sm" w="sm" type="none"/>
              <a:tailEnd len="sm" w="sm" type="none"/>
            </a:ln>
          </p:spPr>
        </p:cxnSp>
        <p:cxnSp>
          <p:nvCxnSpPr>
            <p:cNvPr id="774" name="Google Shape;774;p51"/>
            <p:cNvCxnSpPr>
              <a:stCxn id="771" idx="6"/>
              <a:endCxn id="773" idx="2"/>
            </p:cNvCxnSpPr>
            <p:nvPr/>
          </p:nvCxnSpPr>
          <p:spPr>
            <a:xfrm flipH="1" rot="10800000">
              <a:off x="3200400" y="4381500"/>
              <a:ext cx="533400" cy="152400"/>
            </a:xfrm>
            <a:prstGeom prst="straightConnector1">
              <a:avLst/>
            </a:prstGeom>
            <a:noFill/>
            <a:ln cap="flat" cmpd="sng" w="28575">
              <a:solidFill>
                <a:srgbClr val="7F7F7F"/>
              </a:solidFill>
              <a:prstDash val="solid"/>
              <a:round/>
              <a:headEnd len="sm" w="sm" type="none"/>
              <a:tailEnd len="sm" w="sm" type="none"/>
            </a:ln>
          </p:spPr>
        </p:cxnSp>
        <p:cxnSp>
          <p:nvCxnSpPr>
            <p:cNvPr id="775" name="Google Shape;775;p51"/>
            <p:cNvCxnSpPr>
              <a:stCxn id="769" idx="3"/>
              <a:endCxn id="771" idx="0"/>
            </p:cNvCxnSpPr>
            <p:nvPr/>
          </p:nvCxnSpPr>
          <p:spPr>
            <a:xfrm flipH="1">
              <a:off x="3009896" y="3830404"/>
              <a:ext cx="170100" cy="513000"/>
            </a:xfrm>
            <a:prstGeom prst="straightConnector1">
              <a:avLst/>
            </a:prstGeom>
            <a:noFill/>
            <a:ln cap="flat" cmpd="sng" w="28575">
              <a:solidFill>
                <a:srgbClr val="7F7F7F"/>
              </a:solidFill>
              <a:prstDash val="solid"/>
              <a:round/>
              <a:headEnd len="sm" w="sm" type="none"/>
              <a:tailEnd len="sm" w="sm" type="none"/>
            </a:ln>
          </p:spPr>
        </p:cxnSp>
        <p:sp>
          <p:nvSpPr>
            <p:cNvPr id="763" name="Google Shape;763;p51"/>
            <p:cNvSpPr/>
            <p:nvPr/>
          </p:nvSpPr>
          <p:spPr>
            <a:xfrm>
              <a:off x="1447800" y="36576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1</a:t>
              </a:r>
              <a:endParaRPr b="0" i="0" sz="1400" u="none" cap="none" strike="noStrike">
                <a:solidFill>
                  <a:srgbClr val="000000"/>
                </a:solidFill>
                <a:latin typeface="Arial"/>
                <a:ea typeface="Arial"/>
                <a:cs typeface="Arial"/>
                <a:sym typeface="Arial"/>
              </a:endParaRPr>
            </a:p>
          </p:txBody>
        </p:sp>
        <p:sp>
          <p:nvSpPr>
            <p:cNvPr id="766" name="Google Shape;766;p51"/>
            <p:cNvSpPr/>
            <p:nvPr/>
          </p:nvSpPr>
          <p:spPr>
            <a:xfrm>
              <a:off x="1447800" y="4572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3</a:t>
              </a:r>
              <a:endParaRPr b="0" i="0" sz="1400" u="none" cap="none" strike="noStrike">
                <a:solidFill>
                  <a:srgbClr val="000000"/>
                </a:solidFill>
                <a:latin typeface="Arial"/>
                <a:ea typeface="Arial"/>
                <a:cs typeface="Arial"/>
                <a:sym typeface="Arial"/>
              </a:endParaRPr>
            </a:p>
          </p:txBody>
        </p:sp>
        <p:sp>
          <p:nvSpPr>
            <p:cNvPr id="764" name="Google Shape;764;p51"/>
            <p:cNvSpPr/>
            <p:nvPr/>
          </p:nvSpPr>
          <p:spPr>
            <a:xfrm>
              <a:off x="838200" y="41148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2</a:t>
              </a:r>
              <a:endParaRPr b="0" i="0" sz="1400" u="none" cap="none" strike="noStrike">
                <a:solidFill>
                  <a:srgbClr val="000000"/>
                </a:solidFill>
                <a:latin typeface="Arial"/>
                <a:ea typeface="Arial"/>
                <a:cs typeface="Arial"/>
                <a:sym typeface="Arial"/>
              </a:endParaRPr>
            </a:p>
          </p:txBody>
        </p:sp>
        <p:sp>
          <p:nvSpPr>
            <p:cNvPr id="769" name="Google Shape;769;p51"/>
            <p:cNvSpPr/>
            <p:nvPr/>
          </p:nvSpPr>
          <p:spPr>
            <a:xfrm>
              <a:off x="3124200" y="35052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5</a:t>
              </a:r>
              <a:endParaRPr b="0" i="0" sz="1400" u="none" cap="none" strike="noStrike">
                <a:solidFill>
                  <a:srgbClr val="000000"/>
                </a:solidFill>
                <a:latin typeface="Arial"/>
                <a:ea typeface="Arial"/>
                <a:cs typeface="Arial"/>
                <a:sym typeface="Arial"/>
              </a:endParaRPr>
            </a:p>
          </p:txBody>
        </p:sp>
        <p:sp>
          <p:nvSpPr>
            <p:cNvPr id="771" name="Google Shape;771;p51"/>
            <p:cNvSpPr/>
            <p:nvPr/>
          </p:nvSpPr>
          <p:spPr>
            <a:xfrm>
              <a:off x="2819400" y="43434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4</a:t>
              </a:r>
              <a:endParaRPr b="0" i="0" sz="1400" u="none" cap="none" strike="noStrike">
                <a:solidFill>
                  <a:srgbClr val="000000"/>
                </a:solidFill>
                <a:latin typeface="Arial"/>
                <a:ea typeface="Arial"/>
                <a:cs typeface="Arial"/>
                <a:sym typeface="Arial"/>
              </a:endParaRPr>
            </a:p>
          </p:txBody>
        </p:sp>
        <p:sp>
          <p:nvSpPr>
            <p:cNvPr id="773" name="Google Shape;773;p51"/>
            <p:cNvSpPr/>
            <p:nvPr/>
          </p:nvSpPr>
          <p:spPr>
            <a:xfrm>
              <a:off x="3733800" y="4191000"/>
              <a:ext cx="381000" cy="381000"/>
            </a:xfrm>
            <a:prstGeom prst="ellipse">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25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ahoma"/>
                  <a:ea typeface="Tahoma"/>
                  <a:cs typeface="Tahoma"/>
                  <a:sym typeface="Tahoma"/>
                </a:rPr>
                <a:t>6</a:t>
              </a:r>
              <a:endParaRPr b="0" i="0" sz="1400" u="none" cap="none" strike="noStrike">
                <a:solidFill>
                  <a:srgbClr val="000000"/>
                </a:solidFill>
                <a:latin typeface="Arial"/>
                <a:ea typeface="Arial"/>
                <a:cs typeface="Arial"/>
                <a:sym typeface="Arial"/>
              </a:endParaRPr>
            </a:p>
          </p:txBody>
        </p:sp>
      </p:grpSp>
      <p:graphicFrame>
        <p:nvGraphicFramePr>
          <p:cNvPr id="776" name="Google Shape;776;p51"/>
          <p:cNvGraphicFramePr/>
          <p:nvPr/>
        </p:nvGraphicFramePr>
        <p:xfrm>
          <a:off x="5772715" y="1323366"/>
          <a:ext cx="3000000" cy="3000000"/>
        </p:xfrm>
        <a:graphic>
          <a:graphicData uri="http://schemas.openxmlformats.org/drawingml/2006/table">
            <a:tbl>
              <a:tblPr>
                <a:noFill/>
                <a:tableStyleId>{62C44333-67F7-4E5A-B381-729E816021DC}</a:tableStyleId>
              </a:tblPr>
              <a:tblGrid>
                <a:gridCol w="347125"/>
                <a:gridCol w="348325"/>
                <a:gridCol w="350725"/>
                <a:gridCol w="351925"/>
                <a:gridCol w="348325"/>
                <a:gridCol w="351925"/>
                <a:gridCol w="348325"/>
              </a:tblGrid>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t/>
                      </a:r>
                      <a:endParaRPr sz="16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4075">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1120"/>
                        <a:buFont typeface="Noto Sans Symbols"/>
                        <a:buNone/>
                      </a:pPr>
                      <a:r>
                        <a:rPr lang="en-US" sz="16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pic>
        <p:nvPicPr>
          <p:cNvPr id="777" name="Google Shape;777;p51"/>
          <p:cNvPicPr preferRelativeResize="0"/>
          <p:nvPr/>
        </p:nvPicPr>
        <p:blipFill rotWithShape="1">
          <a:blip r:embed="rId5">
            <a:alphaModFix/>
          </a:blip>
          <a:srcRect b="0" l="0" r="0" t="0"/>
          <a:stretch/>
        </p:blipFill>
        <p:spPr>
          <a:xfrm>
            <a:off x="5967367" y="5421419"/>
            <a:ext cx="2057400" cy="903718"/>
          </a:xfrm>
          <a:prstGeom prst="rect">
            <a:avLst/>
          </a:prstGeom>
          <a:noFill/>
          <a:ln>
            <a:noFill/>
          </a:ln>
        </p:spPr>
      </p:pic>
      <p:sp>
        <p:nvSpPr>
          <p:cNvPr id="778" name="Google Shape;778;p51"/>
          <p:cNvSpPr/>
          <p:nvPr/>
        </p:nvSpPr>
        <p:spPr>
          <a:xfrm>
            <a:off x="4120055" y="3429000"/>
            <a:ext cx="966952" cy="407276"/>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52"/>
          <p:cNvSpPr txBox="1"/>
          <p:nvPr>
            <p:ph type="title"/>
          </p:nvPr>
        </p:nvSpPr>
        <p:spPr>
          <a:xfrm>
            <a:off x="1143000" y="228600"/>
            <a:ext cx="396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(cont.)</a:t>
            </a:r>
            <a:endParaRPr/>
          </a:p>
        </p:txBody>
      </p:sp>
      <p:sp>
        <p:nvSpPr>
          <p:cNvPr id="784" name="Google Shape;784;p52"/>
          <p:cNvSpPr txBox="1"/>
          <p:nvPr>
            <p:ph idx="1" type="body"/>
          </p:nvPr>
        </p:nvSpPr>
        <p:spPr>
          <a:xfrm>
            <a:off x="685800" y="4114800"/>
            <a:ext cx="7772400" cy="2133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Use standard math package to find all eigenvalues and eigenvectors</a:t>
            </a:r>
            <a:endParaRPr/>
          </a:p>
          <a:p>
            <a:pPr indent="-285750" lvl="1" marL="742950" rtl="0" algn="l">
              <a:lnSpc>
                <a:spcPct val="100000"/>
              </a:lnSpc>
              <a:spcBef>
                <a:spcPts val="400"/>
              </a:spcBef>
              <a:spcAft>
                <a:spcPts val="0"/>
              </a:spcAft>
              <a:buSzPts val="2000"/>
              <a:buChar char="⮚"/>
            </a:pPr>
            <a:r>
              <a:rPr lang="en-US" sz="2000"/>
              <a:t>(Have not scaled eigenvectors to length 1, but could so easily)</a:t>
            </a:r>
            <a:endParaRPr/>
          </a:p>
          <a:p>
            <a:pPr indent="-342900" lvl="0" marL="342900" rtl="0" algn="l">
              <a:lnSpc>
                <a:spcPct val="100000"/>
              </a:lnSpc>
              <a:spcBef>
                <a:spcPts val="480"/>
              </a:spcBef>
              <a:spcAft>
                <a:spcPts val="0"/>
              </a:spcAft>
              <a:buSzPts val="2400"/>
              <a:buFont typeface="Noto Sans Symbols"/>
              <a:buChar char="❑"/>
            </a:pPr>
            <a:r>
              <a:rPr lang="en-US" sz="2400"/>
              <a:t>Second eigenvector has three positive and three negative components </a:t>
            </a:r>
            <a:endParaRPr/>
          </a:p>
          <a:p>
            <a:pPr indent="-342900" lvl="0" marL="342900" rtl="0" algn="l">
              <a:lnSpc>
                <a:spcPct val="100000"/>
              </a:lnSpc>
              <a:spcBef>
                <a:spcPts val="480"/>
              </a:spcBef>
              <a:spcAft>
                <a:spcPts val="0"/>
              </a:spcAft>
              <a:buSzPts val="2400"/>
              <a:buFont typeface="Noto Sans Symbols"/>
              <a:buChar char="❑"/>
            </a:pPr>
            <a:r>
              <a:rPr lang="en-US" sz="2400"/>
              <a:t>Suggest obvious partitioning of {1,2,3} and {4,5,6}</a:t>
            </a:r>
            <a:endParaRPr/>
          </a:p>
        </p:txBody>
      </p:sp>
      <p:sp>
        <p:nvSpPr>
          <p:cNvPr id="785" name="Google Shape;785;p5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8.tiff" id="786" name="Google Shape;786;p52"/>
          <p:cNvPicPr preferRelativeResize="0"/>
          <p:nvPr/>
        </p:nvPicPr>
        <p:blipFill rotWithShape="1">
          <a:blip r:embed="rId3">
            <a:alphaModFix/>
          </a:blip>
          <a:srcRect b="0" l="0" r="0" t="0"/>
          <a:stretch/>
        </p:blipFill>
        <p:spPr>
          <a:xfrm>
            <a:off x="762000" y="1143000"/>
            <a:ext cx="7145867" cy="2895600"/>
          </a:xfrm>
          <a:prstGeom prst="rect">
            <a:avLst/>
          </a:prstGeom>
          <a:noFill/>
          <a:ln>
            <a:noFill/>
          </a:ln>
        </p:spPr>
      </p:pic>
      <p:pic>
        <p:nvPicPr>
          <p:cNvPr descr="10.16.tiff" id="787" name="Google Shape;787;p52"/>
          <p:cNvPicPr preferRelativeResize="0"/>
          <p:nvPr/>
        </p:nvPicPr>
        <p:blipFill rotWithShape="1">
          <a:blip r:embed="rId4">
            <a:alphaModFix/>
          </a:blip>
          <a:srcRect b="0" l="0" r="0" t="0"/>
          <a:stretch/>
        </p:blipFill>
        <p:spPr>
          <a:xfrm>
            <a:off x="5002539" y="-396"/>
            <a:ext cx="4105352" cy="1371996"/>
          </a:xfrm>
          <a:prstGeom prst="rect">
            <a:avLst/>
          </a:prstGeom>
          <a:noFill/>
          <a:ln>
            <a:noFill/>
          </a:ln>
        </p:spPr>
      </p:pic>
      <p:sp>
        <p:nvSpPr>
          <p:cNvPr id="788" name="Google Shape;788;p52"/>
          <p:cNvSpPr txBox="1"/>
          <p:nvPr/>
        </p:nvSpPr>
        <p:spPr>
          <a:xfrm rot="5400000">
            <a:off x="1072709" y="2584891"/>
            <a:ext cx="166904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Eigenvector</a:t>
            </a:r>
            <a:endParaRPr b="0" i="0" sz="1400" u="none" cap="none" strike="noStrike">
              <a:solidFill>
                <a:srgbClr val="000000"/>
              </a:solidFill>
              <a:latin typeface="Arial"/>
              <a:ea typeface="Arial"/>
              <a:cs typeface="Arial"/>
              <a:sym typeface="Arial"/>
            </a:endParaRPr>
          </a:p>
        </p:txBody>
      </p:sp>
      <p:sp>
        <p:nvSpPr>
          <p:cNvPr id="789" name="Google Shape;789;p52"/>
          <p:cNvSpPr/>
          <p:nvPr/>
        </p:nvSpPr>
        <p:spPr>
          <a:xfrm>
            <a:off x="1143000" y="1805012"/>
            <a:ext cx="1524000" cy="30031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5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Ncut as an optimization problem</a:t>
            </a:r>
            <a:endParaRPr/>
          </a:p>
        </p:txBody>
      </p:sp>
      <p:sp>
        <p:nvSpPr>
          <p:cNvPr id="795" name="Google Shape;795;p5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796" name="Google Shape;796;p53"/>
          <p:cNvPicPr preferRelativeResize="0"/>
          <p:nvPr/>
        </p:nvPicPr>
        <p:blipFill rotWithShape="1">
          <a:blip r:embed="rId3">
            <a:alphaModFix/>
          </a:blip>
          <a:srcRect b="0" l="0" r="0" t="22875"/>
          <a:stretch/>
        </p:blipFill>
        <p:spPr>
          <a:xfrm>
            <a:off x="3991053" y="5979525"/>
            <a:ext cx="5192883" cy="875754"/>
          </a:xfrm>
          <a:prstGeom prst="rect">
            <a:avLst/>
          </a:prstGeom>
          <a:noFill/>
          <a:ln>
            <a:noFill/>
          </a:ln>
        </p:spPr>
      </p:pic>
      <p:pic>
        <p:nvPicPr>
          <p:cNvPr id="797" name="Google Shape;797;p53"/>
          <p:cNvPicPr preferRelativeResize="0"/>
          <p:nvPr/>
        </p:nvPicPr>
        <p:blipFill rotWithShape="1">
          <a:blip r:embed="rId4">
            <a:alphaModFix/>
          </a:blip>
          <a:srcRect b="0" l="0" r="0" t="0"/>
          <a:stretch/>
        </p:blipFill>
        <p:spPr>
          <a:xfrm>
            <a:off x="772018" y="5514075"/>
            <a:ext cx="3219035" cy="485892"/>
          </a:xfrm>
          <a:prstGeom prst="rect">
            <a:avLst/>
          </a:prstGeom>
          <a:noFill/>
          <a:ln>
            <a:noFill/>
          </a:ln>
        </p:spPr>
      </p:pic>
      <p:pic>
        <p:nvPicPr>
          <p:cNvPr id="798" name="Google Shape;798;p53"/>
          <p:cNvPicPr preferRelativeResize="0"/>
          <p:nvPr/>
        </p:nvPicPr>
        <p:blipFill rotWithShape="1">
          <a:blip r:embed="rId5">
            <a:alphaModFix/>
          </a:blip>
          <a:srcRect b="0" l="0" r="0" t="0"/>
          <a:stretch/>
        </p:blipFill>
        <p:spPr>
          <a:xfrm>
            <a:off x="3502933" y="4801597"/>
            <a:ext cx="1010378" cy="518843"/>
          </a:xfrm>
          <a:prstGeom prst="rect">
            <a:avLst/>
          </a:prstGeom>
          <a:noFill/>
          <a:ln>
            <a:noFill/>
          </a:ln>
        </p:spPr>
      </p:pic>
      <p:pic>
        <p:nvPicPr>
          <p:cNvPr id="799" name="Google Shape;799;p53"/>
          <p:cNvPicPr preferRelativeResize="0"/>
          <p:nvPr/>
        </p:nvPicPr>
        <p:blipFill rotWithShape="1">
          <a:blip r:embed="rId6">
            <a:alphaModFix/>
          </a:blip>
          <a:srcRect b="0" l="0" r="0" t="0"/>
          <a:stretch/>
        </p:blipFill>
        <p:spPr>
          <a:xfrm>
            <a:off x="429596" y="4555088"/>
            <a:ext cx="2057400" cy="1069041"/>
          </a:xfrm>
          <a:prstGeom prst="rect">
            <a:avLst/>
          </a:prstGeom>
          <a:noFill/>
          <a:ln>
            <a:noFill/>
          </a:ln>
        </p:spPr>
      </p:pic>
      <p:pic>
        <p:nvPicPr>
          <p:cNvPr id="800" name="Google Shape;800;p53"/>
          <p:cNvPicPr preferRelativeResize="0"/>
          <p:nvPr/>
        </p:nvPicPr>
        <p:blipFill rotWithShape="1">
          <a:blip r:embed="rId7">
            <a:alphaModFix/>
          </a:blip>
          <a:srcRect b="0" l="2779" r="2777" t="0"/>
          <a:stretch/>
        </p:blipFill>
        <p:spPr>
          <a:xfrm>
            <a:off x="1732581" y="3991220"/>
            <a:ext cx="2590801" cy="647700"/>
          </a:xfrm>
          <a:prstGeom prst="rect">
            <a:avLst/>
          </a:prstGeom>
          <a:noFill/>
          <a:ln>
            <a:noFill/>
          </a:ln>
        </p:spPr>
      </p:pic>
      <p:sp>
        <p:nvSpPr>
          <p:cNvPr id="801" name="Google Shape;801;p53"/>
          <p:cNvSpPr txBox="1"/>
          <p:nvPr/>
        </p:nvSpPr>
        <p:spPr>
          <a:xfrm>
            <a:off x="133430" y="4072765"/>
            <a:ext cx="163390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Let degree</a:t>
            </a:r>
            <a:endParaRPr b="0" i="0" sz="1400" u="none" cap="none" strike="noStrike">
              <a:solidFill>
                <a:srgbClr val="000000"/>
              </a:solidFill>
              <a:latin typeface="Arial"/>
              <a:ea typeface="Arial"/>
              <a:cs typeface="Arial"/>
              <a:sym typeface="Arial"/>
            </a:endParaRPr>
          </a:p>
        </p:txBody>
      </p:sp>
      <p:sp>
        <p:nvSpPr>
          <p:cNvPr id="802" name="Google Shape;802;p53"/>
          <p:cNvSpPr txBox="1"/>
          <p:nvPr/>
        </p:nvSpPr>
        <p:spPr>
          <a:xfrm>
            <a:off x="133430" y="4848447"/>
            <a:ext cx="6030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Let</a:t>
            </a:r>
            <a:endParaRPr b="0" i="0" sz="1400" u="none" cap="none" strike="noStrike">
              <a:solidFill>
                <a:srgbClr val="000000"/>
              </a:solidFill>
              <a:latin typeface="Arial"/>
              <a:ea typeface="Arial"/>
              <a:cs typeface="Arial"/>
              <a:sym typeface="Arial"/>
            </a:endParaRPr>
          </a:p>
        </p:txBody>
      </p:sp>
      <p:sp>
        <p:nvSpPr>
          <p:cNvPr id="803" name="Google Shape;803;p53"/>
          <p:cNvSpPr txBox="1"/>
          <p:nvPr/>
        </p:nvSpPr>
        <p:spPr>
          <a:xfrm>
            <a:off x="2805899" y="4858775"/>
            <a:ext cx="68800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and</a:t>
            </a:r>
            <a:endParaRPr b="0" i="0" sz="1400" u="none" cap="none" strike="noStrike">
              <a:solidFill>
                <a:srgbClr val="000000"/>
              </a:solidFill>
              <a:latin typeface="Arial"/>
              <a:ea typeface="Arial"/>
              <a:cs typeface="Arial"/>
              <a:sym typeface="Arial"/>
            </a:endParaRPr>
          </a:p>
        </p:txBody>
      </p:sp>
      <p:sp>
        <p:nvSpPr>
          <p:cNvPr id="804" name="Google Shape;804;p53"/>
          <p:cNvSpPr txBox="1"/>
          <p:nvPr/>
        </p:nvSpPr>
        <p:spPr>
          <a:xfrm>
            <a:off x="4323382" y="4096674"/>
            <a:ext cx="413767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when in our case, w(i, j) = 1</a:t>
            </a:r>
            <a:endParaRPr b="0" i="0" sz="1400" u="none" cap="none" strike="noStrike">
              <a:solidFill>
                <a:srgbClr val="000000"/>
              </a:solidFill>
              <a:latin typeface="Arial"/>
              <a:ea typeface="Arial"/>
              <a:cs typeface="Arial"/>
              <a:sym typeface="Arial"/>
            </a:endParaRPr>
          </a:p>
        </p:txBody>
      </p:sp>
      <p:pic>
        <p:nvPicPr>
          <p:cNvPr descr="10.16.tiff" id="805" name="Google Shape;805;p53"/>
          <p:cNvPicPr preferRelativeResize="0"/>
          <p:nvPr/>
        </p:nvPicPr>
        <p:blipFill rotWithShape="1">
          <a:blip r:embed="rId8">
            <a:alphaModFix/>
          </a:blip>
          <a:srcRect b="0" l="0" r="0" t="0"/>
          <a:stretch/>
        </p:blipFill>
        <p:spPr>
          <a:xfrm>
            <a:off x="3991053" y="2244534"/>
            <a:ext cx="4902200" cy="1638300"/>
          </a:xfrm>
          <a:prstGeom prst="rect">
            <a:avLst/>
          </a:prstGeom>
          <a:noFill/>
          <a:ln>
            <a:noFill/>
          </a:ln>
        </p:spPr>
      </p:pic>
      <p:sp>
        <p:nvSpPr>
          <p:cNvPr id="806" name="Google Shape;806;p53"/>
          <p:cNvSpPr txBox="1"/>
          <p:nvPr/>
        </p:nvSpPr>
        <p:spPr>
          <a:xfrm>
            <a:off x="134332" y="5544663"/>
            <a:ext cx="6030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Let</a:t>
            </a:r>
            <a:endParaRPr b="0" i="0" sz="1400" u="none" cap="none" strike="noStrike">
              <a:solidFill>
                <a:srgbClr val="000000"/>
              </a:solidFill>
              <a:latin typeface="Arial"/>
              <a:ea typeface="Arial"/>
              <a:cs typeface="Arial"/>
              <a:sym typeface="Arial"/>
            </a:endParaRPr>
          </a:p>
        </p:txBody>
      </p:sp>
      <p:pic>
        <p:nvPicPr>
          <p:cNvPr id="807" name="Google Shape;807;p53"/>
          <p:cNvPicPr preferRelativeResize="0"/>
          <p:nvPr/>
        </p:nvPicPr>
        <p:blipFill rotWithShape="1">
          <a:blip r:embed="rId9">
            <a:alphaModFix/>
          </a:blip>
          <a:srcRect b="0" l="0" r="0" t="0"/>
          <a:stretch/>
        </p:blipFill>
        <p:spPr>
          <a:xfrm>
            <a:off x="685800" y="1305640"/>
            <a:ext cx="5133109" cy="372491"/>
          </a:xfrm>
          <a:prstGeom prst="rect">
            <a:avLst/>
          </a:prstGeom>
          <a:noFill/>
          <a:ln>
            <a:noFill/>
          </a:ln>
        </p:spPr>
      </p:pic>
      <p:sp>
        <p:nvSpPr>
          <p:cNvPr id="808" name="Google Shape;808;p53"/>
          <p:cNvSpPr txBox="1"/>
          <p:nvPr/>
        </p:nvSpPr>
        <p:spPr>
          <a:xfrm>
            <a:off x="133430" y="1244167"/>
            <a:ext cx="6030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Let</a:t>
            </a:r>
            <a:endParaRPr b="0" i="0" sz="1400" u="none" cap="none" strike="noStrike">
              <a:solidFill>
                <a:srgbClr val="000000"/>
              </a:solidFill>
              <a:latin typeface="Arial"/>
              <a:ea typeface="Arial"/>
              <a:cs typeface="Arial"/>
              <a:sym typeface="Arial"/>
            </a:endParaRPr>
          </a:p>
        </p:txBody>
      </p:sp>
      <p:sp>
        <p:nvSpPr>
          <p:cNvPr id="809" name="Google Shape;809;p53"/>
          <p:cNvSpPr txBox="1"/>
          <p:nvPr/>
        </p:nvSpPr>
        <p:spPr>
          <a:xfrm>
            <a:off x="1448796" y="2816444"/>
            <a:ext cx="271420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(-1, -1, -1, 1, 1, 1)</a:t>
            </a:r>
            <a:endParaRPr b="0" i="0" sz="1400" u="none" cap="none" strike="noStrike">
              <a:solidFill>
                <a:srgbClr val="000000"/>
              </a:solidFill>
              <a:latin typeface="Arial"/>
              <a:ea typeface="Arial"/>
              <a:cs typeface="Arial"/>
              <a:sym typeface="Arial"/>
            </a:endParaRPr>
          </a:p>
        </p:txBody>
      </p:sp>
      <p:sp>
        <p:nvSpPr>
          <p:cNvPr id="810" name="Google Shape;810;p53"/>
          <p:cNvSpPr txBox="1"/>
          <p:nvPr/>
        </p:nvSpPr>
        <p:spPr>
          <a:xfrm>
            <a:off x="332509" y="1766455"/>
            <a:ext cx="580056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x</a:t>
            </a:r>
            <a:r>
              <a:rPr b="0" baseline="-25000" i="0" lang="en-US" sz="2400" u="none" cap="none" strike="noStrike">
                <a:solidFill>
                  <a:schemeClr val="dk1"/>
                </a:solidFill>
                <a:latin typeface="Tahoma"/>
                <a:ea typeface="Tahoma"/>
                <a:cs typeface="Tahoma"/>
                <a:sym typeface="Tahoma"/>
              </a:rPr>
              <a:t>i </a:t>
            </a:r>
            <a:r>
              <a:rPr b="0" i="0" lang="en-US" sz="2400" u="none" cap="none" strike="noStrike">
                <a:solidFill>
                  <a:schemeClr val="dk1"/>
                </a:solidFill>
                <a:latin typeface="Tahoma"/>
                <a:ea typeface="Tahoma"/>
                <a:cs typeface="Tahoma"/>
                <a:sym typeface="Tahoma"/>
              </a:rPr>
              <a:t>= -1 if i node is in A; otherwise x</a:t>
            </a:r>
            <a:r>
              <a:rPr b="0" baseline="-25000" i="0" lang="en-US" sz="2400" u="none" cap="none" strike="noStrike">
                <a:solidFill>
                  <a:schemeClr val="dk1"/>
                </a:solidFill>
                <a:latin typeface="Tahoma"/>
                <a:ea typeface="Tahoma"/>
                <a:cs typeface="Tahoma"/>
                <a:sym typeface="Tahoma"/>
              </a:rPr>
              <a:t>i </a:t>
            </a:r>
            <a:r>
              <a:rPr b="0" i="0" lang="en-US" sz="2400" u="none" cap="none" strike="noStrike">
                <a:solidFill>
                  <a:schemeClr val="dk1"/>
                </a:solidFill>
                <a:latin typeface="Tahoma"/>
                <a:ea typeface="Tahoma"/>
                <a:cs typeface="Tahoma"/>
                <a:sym typeface="Tahoma"/>
              </a:rPr>
              <a:t>= 1 </a:t>
            </a:r>
            <a:endParaRPr b="0" baseline="-25000" i="0" sz="2400" u="none" cap="none" strike="noStrike">
              <a:solidFill>
                <a:schemeClr val="dk1"/>
              </a:solidFill>
              <a:latin typeface="Tahoma"/>
              <a:ea typeface="Tahoma"/>
              <a:cs typeface="Tahoma"/>
              <a:sym typeface="Tahoma"/>
            </a:endParaRPr>
          </a:p>
        </p:txBody>
      </p:sp>
      <p:sp>
        <p:nvSpPr>
          <p:cNvPr id="811" name="Google Shape;811;p53"/>
          <p:cNvSpPr txBox="1"/>
          <p:nvPr/>
        </p:nvSpPr>
        <p:spPr>
          <a:xfrm>
            <a:off x="834525" y="2816444"/>
            <a:ext cx="6731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Times New Roman"/>
                <a:ea typeface="Times New Roman"/>
                <a:cs typeface="Times New Roman"/>
                <a:sym typeface="Times New Roman"/>
              </a:rPr>
              <a:t>x</a:t>
            </a:r>
            <a:r>
              <a:rPr b="0" i="0" lang="en-US" sz="2400" u="none" cap="none" strike="noStrike">
                <a:solidFill>
                  <a:schemeClr val="dk1"/>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p:txBody>
      </p:sp>
      <p:cxnSp>
        <p:nvCxnSpPr>
          <p:cNvPr id="812" name="Google Shape;812;p53"/>
          <p:cNvCxnSpPr/>
          <p:nvPr/>
        </p:nvCxnSpPr>
        <p:spPr>
          <a:xfrm flipH="1">
            <a:off x="6324600" y="1678131"/>
            <a:ext cx="117553" cy="2436669"/>
          </a:xfrm>
          <a:prstGeom prst="straightConnector1">
            <a:avLst/>
          </a:prstGeom>
          <a:solidFill>
            <a:schemeClr val="accent1"/>
          </a:solidFill>
          <a:ln cap="flat" cmpd="sng" w="9525">
            <a:solidFill>
              <a:srgbClr val="FF0000"/>
            </a:solidFill>
            <a:prstDash val="solid"/>
            <a:round/>
            <a:headEnd len="sm" w="sm" type="none"/>
            <a:tailEnd len="sm" w="sm" type="none"/>
          </a:ln>
        </p:spPr>
      </p:cxnSp>
      <p:sp>
        <p:nvSpPr>
          <p:cNvPr id="813" name="Google Shape;813;p53"/>
          <p:cNvSpPr txBox="1"/>
          <p:nvPr/>
        </p:nvSpPr>
        <p:spPr>
          <a:xfrm>
            <a:off x="4816958" y="2316444"/>
            <a:ext cx="3690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814" name="Google Shape;814;p53"/>
          <p:cNvSpPr txBox="1"/>
          <p:nvPr/>
        </p:nvSpPr>
        <p:spPr>
          <a:xfrm>
            <a:off x="7599833" y="2214761"/>
            <a:ext cx="36580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815" name="Google Shape;815;p53"/>
          <p:cNvSpPr txBox="1"/>
          <p:nvPr/>
        </p:nvSpPr>
        <p:spPr>
          <a:xfrm>
            <a:off x="1278519" y="6137194"/>
            <a:ext cx="9597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Read </a:t>
            </a:r>
            <a:endParaRPr b="0" i="0" sz="1400" u="none" cap="none" strike="noStrike">
              <a:solidFill>
                <a:srgbClr val="000000"/>
              </a:solidFill>
              <a:latin typeface="Arial"/>
              <a:ea typeface="Arial"/>
              <a:cs typeface="Arial"/>
              <a:sym typeface="Arial"/>
            </a:endParaRPr>
          </a:p>
        </p:txBody>
      </p:sp>
      <p:sp>
        <p:nvSpPr>
          <p:cNvPr id="816" name="Google Shape;816;p53"/>
          <p:cNvSpPr/>
          <p:nvPr/>
        </p:nvSpPr>
        <p:spPr>
          <a:xfrm>
            <a:off x="2031584" y="6116752"/>
            <a:ext cx="223663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7F7F7F"/>
                </a:solidFill>
                <a:latin typeface="Tahoma"/>
                <a:ea typeface="Tahoma"/>
                <a:cs typeface="Tahoma"/>
                <a:sym typeface="Tahoma"/>
              </a:rPr>
              <a:t>[Shi-Malik, ’97]</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5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Ncut as an optimization problem</a:t>
            </a:r>
            <a:endParaRPr/>
          </a:p>
        </p:txBody>
      </p:sp>
      <p:sp>
        <p:nvSpPr>
          <p:cNvPr id="822" name="Google Shape;822;p5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823" name="Google Shape;823;p54"/>
          <p:cNvSpPr/>
          <p:nvPr/>
        </p:nvSpPr>
        <p:spPr>
          <a:xfrm>
            <a:off x="7462583" y="3940601"/>
            <a:ext cx="1148017" cy="55519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
        <p:nvSpPr>
          <p:cNvPr id="824" name="Google Shape;824;p54"/>
          <p:cNvSpPr txBox="1"/>
          <p:nvPr/>
        </p:nvSpPr>
        <p:spPr>
          <a:xfrm>
            <a:off x="250049" y="2046564"/>
            <a:ext cx="270138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Rayleigh Quotient:</a:t>
            </a:r>
            <a:endParaRPr b="0" i="0" sz="1400" u="none" cap="none" strike="noStrike">
              <a:solidFill>
                <a:srgbClr val="000000"/>
              </a:solidFill>
              <a:latin typeface="Arial"/>
              <a:ea typeface="Arial"/>
              <a:cs typeface="Arial"/>
              <a:sym typeface="Arial"/>
            </a:endParaRPr>
          </a:p>
        </p:txBody>
      </p:sp>
      <p:pic>
        <p:nvPicPr>
          <p:cNvPr id="825" name="Google Shape;825;p54"/>
          <p:cNvPicPr preferRelativeResize="0"/>
          <p:nvPr/>
        </p:nvPicPr>
        <p:blipFill rotWithShape="1">
          <a:blip r:embed="rId3">
            <a:alphaModFix/>
          </a:blip>
          <a:srcRect b="6795" l="0" r="0" t="0"/>
          <a:stretch/>
        </p:blipFill>
        <p:spPr>
          <a:xfrm>
            <a:off x="152400" y="2834771"/>
            <a:ext cx="1778000" cy="1065316"/>
          </a:xfrm>
          <a:prstGeom prst="rect">
            <a:avLst/>
          </a:prstGeom>
          <a:noFill/>
          <a:ln>
            <a:noFill/>
          </a:ln>
        </p:spPr>
      </p:pic>
      <p:sp>
        <p:nvSpPr>
          <p:cNvPr id="826" name="Google Shape;826;p54"/>
          <p:cNvSpPr txBox="1"/>
          <p:nvPr/>
        </p:nvSpPr>
        <p:spPr>
          <a:xfrm>
            <a:off x="1828800" y="3198167"/>
            <a:ext cx="6995954"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is minimized by the next smallest eigenvector of A</a:t>
            </a:r>
            <a:endParaRPr b="0" i="0" sz="1400" u="none" cap="none" strike="noStrike">
              <a:solidFill>
                <a:srgbClr val="000000"/>
              </a:solidFill>
              <a:latin typeface="Arial"/>
              <a:ea typeface="Arial"/>
              <a:cs typeface="Arial"/>
              <a:sym typeface="Arial"/>
            </a:endParaRPr>
          </a:p>
        </p:txBody>
      </p:sp>
      <p:sp>
        <p:nvSpPr>
          <p:cNvPr id="827" name="Google Shape;827;p54"/>
          <p:cNvSpPr txBox="1"/>
          <p:nvPr/>
        </p:nvSpPr>
        <p:spPr>
          <a:xfrm>
            <a:off x="3124200" y="4499994"/>
            <a:ext cx="203889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Graph Theory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λ</a:t>
            </a:r>
            <a:r>
              <a:rPr baseline="-25000" lang="en-US"/>
              <a:t>2</a:t>
            </a:r>
            <a:r>
              <a:rPr lang="en-US"/>
              <a:t> as optimization problem</a:t>
            </a:r>
            <a:endParaRPr/>
          </a:p>
        </p:txBody>
      </p:sp>
      <p:sp>
        <p:nvSpPr>
          <p:cNvPr id="833" name="Google Shape;833;p5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834" name="Google Shape;834;p55"/>
          <p:cNvPicPr preferRelativeResize="0"/>
          <p:nvPr/>
        </p:nvPicPr>
        <p:blipFill rotWithShape="1">
          <a:blip r:embed="rId3">
            <a:alphaModFix/>
          </a:blip>
          <a:srcRect b="0" l="0" r="0" t="0"/>
          <a:stretch/>
        </p:blipFill>
        <p:spPr>
          <a:xfrm>
            <a:off x="609600" y="1219200"/>
            <a:ext cx="7924800" cy="528943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λ</a:t>
            </a:r>
            <a:r>
              <a:rPr baseline="-25000" lang="en-US"/>
              <a:t>2</a:t>
            </a:r>
            <a:r>
              <a:rPr lang="en-US"/>
              <a:t> as optimization problem</a:t>
            </a:r>
            <a:endParaRPr/>
          </a:p>
        </p:txBody>
      </p:sp>
      <p:sp>
        <p:nvSpPr>
          <p:cNvPr id="840" name="Google Shape;840;p5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841" name="Google Shape;841;p56"/>
          <p:cNvPicPr preferRelativeResize="0"/>
          <p:nvPr/>
        </p:nvPicPr>
        <p:blipFill rotWithShape="1">
          <a:blip r:embed="rId3">
            <a:alphaModFix/>
          </a:blip>
          <a:srcRect b="0" l="0" r="0" t="0"/>
          <a:stretch/>
        </p:blipFill>
        <p:spPr>
          <a:xfrm>
            <a:off x="327196" y="1650999"/>
            <a:ext cx="7750004" cy="474177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57"/>
          <p:cNvSpPr txBox="1"/>
          <p:nvPr>
            <p:ph type="title"/>
          </p:nvPr>
        </p:nvSpPr>
        <p:spPr>
          <a:xfrm>
            <a:off x="1143000" y="228600"/>
            <a:ext cx="396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Recall: Example</a:t>
            </a:r>
            <a:endParaRPr/>
          </a:p>
        </p:txBody>
      </p:sp>
      <p:sp>
        <p:nvSpPr>
          <p:cNvPr id="847" name="Google Shape;847;p57"/>
          <p:cNvSpPr txBox="1"/>
          <p:nvPr>
            <p:ph idx="1" type="body"/>
          </p:nvPr>
        </p:nvSpPr>
        <p:spPr>
          <a:xfrm>
            <a:off x="685800" y="4114800"/>
            <a:ext cx="7772400" cy="21336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lang="en-US" sz="2400"/>
              <a:t>Use standard math package to find all eigenvalues and eigenvectors</a:t>
            </a:r>
            <a:endParaRPr/>
          </a:p>
          <a:p>
            <a:pPr indent="-285750" lvl="1" marL="742950" rtl="0" algn="l">
              <a:lnSpc>
                <a:spcPct val="100000"/>
              </a:lnSpc>
              <a:spcBef>
                <a:spcPts val="400"/>
              </a:spcBef>
              <a:spcAft>
                <a:spcPts val="0"/>
              </a:spcAft>
              <a:buSzPts val="2000"/>
              <a:buChar char="⮚"/>
            </a:pPr>
            <a:r>
              <a:rPr lang="en-US" sz="2000"/>
              <a:t>(Have not scaled eigenvectors to length 1, but could)</a:t>
            </a:r>
            <a:endParaRPr/>
          </a:p>
          <a:p>
            <a:pPr indent="-342900" lvl="0" marL="342900" rtl="0" algn="l">
              <a:lnSpc>
                <a:spcPct val="100000"/>
              </a:lnSpc>
              <a:spcBef>
                <a:spcPts val="480"/>
              </a:spcBef>
              <a:spcAft>
                <a:spcPts val="0"/>
              </a:spcAft>
              <a:buSzPts val="2400"/>
              <a:buFont typeface="Noto Sans Symbols"/>
              <a:buChar char="❑"/>
            </a:pPr>
            <a:r>
              <a:rPr lang="en-US" sz="2400"/>
              <a:t>Second eigenvector has three positive and three negative components </a:t>
            </a:r>
            <a:endParaRPr/>
          </a:p>
          <a:p>
            <a:pPr indent="-342900" lvl="0" marL="342900" rtl="0" algn="l">
              <a:lnSpc>
                <a:spcPct val="100000"/>
              </a:lnSpc>
              <a:spcBef>
                <a:spcPts val="480"/>
              </a:spcBef>
              <a:spcAft>
                <a:spcPts val="0"/>
              </a:spcAft>
              <a:buSzPts val="2400"/>
              <a:buFont typeface="Noto Sans Symbols"/>
              <a:buChar char="❑"/>
            </a:pPr>
            <a:r>
              <a:rPr lang="en-US" sz="2400"/>
              <a:t>Suggest obvious partitioning of {1,2,3} and {4,5,6}</a:t>
            </a:r>
            <a:endParaRPr/>
          </a:p>
        </p:txBody>
      </p:sp>
      <p:sp>
        <p:nvSpPr>
          <p:cNvPr id="848" name="Google Shape;848;p5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descr="10.18.tiff" id="849" name="Google Shape;849;p57"/>
          <p:cNvPicPr preferRelativeResize="0"/>
          <p:nvPr/>
        </p:nvPicPr>
        <p:blipFill rotWithShape="1">
          <a:blip r:embed="rId3">
            <a:alphaModFix/>
          </a:blip>
          <a:srcRect b="0" l="0" r="0" t="0"/>
          <a:stretch/>
        </p:blipFill>
        <p:spPr>
          <a:xfrm>
            <a:off x="762000" y="1143000"/>
            <a:ext cx="7145867" cy="2895600"/>
          </a:xfrm>
          <a:prstGeom prst="rect">
            <a:avLst/>
          </a:prstGeom>
          <a:noFill/>
          <a:ln>
            <a:noFill/>
          </a:ln>
        </p:spPr>
      </p:pic>
      <p:pic>
        <p:nvPicPr>
          <p:cNvPr descr="10.16.tiff" id="850" name="Google Shape;850;p57"/>
          <p:cNvPicPr preferRelativeResize="0"/>
          <p:nvPr/>
        </p:nvPicPr>
        <p:blipFill rotWithShape="1">
          <a:blip r:embed="rId4">
            <a:alphaModFix/>
          </a:blip>
          <a:srcRect b="0" l="0" r="0" t="0"/>
          <a:stretch/>
        </p:blipFill>
        <p:spPr>
          <a:xfrm>
            <a:off x="5002539" y="-396"/>
            <a:ext cx="4105352" cy="1371996"/>
          </a:xfrm>
          <a:prstGeom prst="rect">
            <a:avLst/>
          </a:prstGeom>
          <a:noFill/>
          <a:ln>
            <a:noFill/>
          </a:ln>
        </p:spPr>
      </p:pic>
      <p:pic>
        <p:nvPicPr>
          <p:cNvPr id="851" name="Google Shape;851;p57"/>
          <p:cNvPicPr preferRelativeResize="0"/>
          <p:nvPr/>
        </p:nvPicPr>
        <p:blipFill rotWithShape="1">
          <a:blip r:embed="rId5">
            <a:alphaModFix/>
          </a:blip>
          <a:srcRect b="0" l="0" r="0" t="0"/>
          <a:stretch/>
        </p:blipFill>
        <p:spPr>
          <a:xfrm rot="5400000">
            <a:off x="1072753" y="2723753"/>
            <a:ext cx="1537494" cy="330200"/>
          </a:xfrm>
          <a:prstGeom prst="rect">
            <a:avLst/>
          </a:prstGeom>
          <a:noFill/>
          <a:ln>
            <a:noFill/>
          </a:ln>
        </p:spPr>
      </p:pic>
      <p:sp>
        <p:nvSpPr>
          <p:cNvPr id="852" name="Google Shape;852;p57"/>
          <p:cNvSpPr/>
          <p:nvPr/>
        </p:nvSpPr>
        <p:spPr>
          <a:xfrm>
            <a:off x="1143000" y="1799504"/>
            <a:ext cx="1524000" cy="33409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5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So far…</a:t>
            </a:r>
            <a:endParaRPr/>
          </a:p>
        </p:txBody>
      </p:sp>
      <p:sp>
        <p:nvSpPr>
          <p:cNvPr id="858" name="Google Shape;858;p5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fontScale="92500" lnSpcReduction="10000"/>
          </a:bodyPr>
          <a:lstStyle/>
          <a:p>
            <a:pPr indent="-520065" lvl="0" marL="533400" rtl="0" algn="l">
              <a:lnSpc>
                <a:spcPct val="100000"/>
              </a:lnSpc>
              <a:spcBef>
                <a:spcPts val="0"/>
              </a:spcBef>
              <a:spcAft>
                <a:spcPts val="0"/>
              </a:spcAft>
              <a:buSzPct val="100000"/>
              <a:buChar char="❑"/>
            </a:pPr>
            <a:r>
              <a:rPr b="1" lang="en-US">
                <a:solidFill>
                  <a:srgbClr val="0000FF"/>
                </a:solidFill>
              </a:rPr>
              <a:t>How to define a “good” partition of a graph?</a:t>
            </a:r>
            <a:endParaRPr/>
          </a:p>
          <a:p>
            <a:pPr indent="-445769" lvl="1" marL="914400" rtl="0" algn="l">
              <a:lnSpc>
                <a:spcPct val="100000"/>
              </a:lnSpc>
              <a:spcBef>
                <a:spcPts val="480"/>
              </a:spcBef>
              <a:spcAft>
                <a:spcPts val="0"/>
              </a:spcAft>
              <a:buSzPct val="100000"/>
              <a:buChar char="⮚"/>
            </a:pPr>
            <a:r>
              <a:rPr lang="en-US"/>
              <a:t>Minimize a given graph cut criterion</a:t>
            </a:r>
            <a:endParaRPr/>
          </a:p>
          <a:p>
            <a:pPr indent="-330200" lvl="8" marL="2414016" rtl="0" algn="l">
              <a:lnSpc>
                <a:spcPct val="100000"/>
              </a:lnSpc>
              <a:spcBef>
                <a:spcPts val="400"/>
              </a:spcBef>
              <a:spcAft>
                <a:spcPts val="0"/>
              </a:spcAft>
              <a:buClr>
                <a:schemeClr val="dk1"/>
              </a:buClr>
              <a:buSzPct val="100000"/>
              <a:buFont typeface="Times New Roman"/>
              <a:buNone/>
            </a:pPr>
            <a:r>
              <a:t/>
            </a:r>
            <a:endParaRPr>
              <a:solidFill>
                <a:schemeClr val="accent2"/>
              </a:solidFill>
            </a:endParaRPr>
          </a:p>
          <a:p>
            <a:pPr indent="-443865" lvl="0" marL="621792" rtl="0" algn="l">
              <a:lnSpc>
                <a:spcPct val="100000"/>
              </a:lnSpc>
              <a:spcBef>
                <a:spcPts val="560"/>
              </a:spcBef>
              <a:spcAft>
                <a:spcPts val="0"/>
              </a:spcAft>
              <a:buSzPct val="100000"/>
              <a:buChar char="❑"/>
            </a:pPr>
            <a:r>
              <a:rPr b="1" lang="en-US">
                <a:solidFill>
                  <a:srgbClr val="0000FF"/>
                </a:solidFill>
              </a:rPr>
              <a:t>How to efficiently identify such a partition?</a:t>
            </a:r>
            <a:endParaRPr/>
          </a:p>
          <a:p>
            <a:pPr indent="-445769" lvl="1" marL="914400" rtl="0" algn="l">
              <a:lnSpc>
                <a:spcPct val="100000"/>
              </a:lnSpc>
              <a:spcBef>
                <a:spcPts val="480"/>
              </a:spcBef>
              <a:spcAft>
                <a:spcPts val="0"/>
              </a:spcAft>
              <a:buSzPct val="100000"/>
              <a:buChar char="⮚"/>
            </a:pPr>
            <a:r>
              <a:rPr lang="en-US"/>
              <a:t>Approximate using information provided by the eigenvalues and eigenvectors of a graph</a:t>
            </a:r>
            <a:endParaRPr/>
          </a:p>
          <a:p>
            <a:pPr indent="-330200" lvl="8" marL="2414016" rtl="0" algn="l">
              <a:lnSpc>
                <a:spcPct val="100000"/>
              </a:lnSpc>
              <a:spcBef>
                <a:spcPts val="400"/>
              </a:spcBef>
              <a:spcAft>
                <a:spcPts val="0"/>
              </a:spcAft>
              <a:buClr>
                <a:schemeClr val="dk1"/>
              </a:buClr>
              <a:buSzPct val="100000"/>
              <a:buFont typeface="Times New Roman"/>
              <a:buNone/>
            </a:pPr>
            <a:r>
              <a:t/>
            </a:r>
            <a:endParaRPr>
              <a:solidFill>
                <a:schemeClr val="accent4"/>
              </a:solidFill>
            </a:endParaRPr>
          </a:p>
          <a:p>
            <a:pPr indent="-443865" lvl="0" marL="621792" rtl="0" algn="l">
              <a:lnSpc>
                <a:spcPct val="100000"/>
              </a:lnSpc>
              <a:spcBef>
                <a:spcPts val="560"/>
              </a:spcBef>
              <a:spcAft>
                <a:spcPts val="0"/>
              </a:spcAft>
              <a:buSzPct val="100000"/>
              <a:buChar char="❑"/>
            </a:pPr>
            <a:r>
              <a:rPr b="1" lang="en-US">
                <a:solidFill>
                  <a:srgbClr val="0000FF"/>
                </a:solidFill>
              </a:rPr>
              <a:t>Spectral Clustering</a:t>
            </a:r>
            <a:endParaRPr/>
          </a:p>
          <a:p>
            <a:pPr indent="-274319" lvl="1" marL="742950" rtl="0" algn="l">
              <a:lnSpc>
                <a:spcPct val="100000"/>
              </a:lnSpc>
              <a:spcBef>
                <a:spcPts val="480"/>
              </a:spcBef>
              <a:spcAft>
                <a:spcPts val="0"/>
              </a:spcAft>
              <a:buSzPct val="100000"/>
              <a:buChar char="⮚"/>
            </a:pPr>
            <a:r>
              <a:rPr lang="en-US"/>
              <a:t>Naïve approach: </a:t>
            </a:r>
            <a:endParaRPr/>
          </a:p>
          <a:p>
            <a:pPr indent="-218122" lvl="2" marL="1143000" rtl="0" algn="l">
              <a:lnSpc>
                <a:spcPct val="100000"/>
              </a:lnSpc>
              <a:spcBef>
                <a:spcPts val="440"/>
              </a:spcBef>
              <a:spcAft>
                <a:spcPts val="0"/>
              </a:spcAft>
              <a:buSzPct val="100000"/>
              <a:buFont typeface="Calibri"/>
              <a:buChar char="•"/>
            </a:pPr>
            <a:r>
              <a:rPr lang="en-US"/>
              <a:t>Split at </a:t>
            </a:r>
            <a:r>
              <a:rPr b="1" lang="en-US"/>
              <a:t>0</a:t>
            </a:r>
            <a:endParaRPr/>
          </a:p>
          <a:p>
            <a:pPr indent="-279400" lvl="0" marL="621792" rtl="0" algn="l">
              <a:lnSpc>
                <a:spcPct val="100000"/>
              </a:lnSpc>
              <a:spcBef>
                <a:spcPts val="560"/>
              </a:spcBef>
              <a:spcAft>
                <a:spcPts val="0"/>
              </a:spcAft>
              <a:buSzPct val="100000"/>
              <a:buNone/>
            </a:pPr>
            <a:r>
              <a:t/>
            </a:r>
            <a:endParaRPr b="1">
              <a:solidFill>
                <a:srgbClr val="0000FF"/>
              </a:solidFill>
            </a:endParaRPr>
          </a:p>
          <a:p>
            <a:pPr indent="-279400" lvl="0" marL="621792" rtl="0" algn="l">
              <a:lnSpc>
                <a:spcPct val="100000"/>
              </a:lnSpc>
              <a:spcBef>
                <a:spcPts val="560"/>
              </a:spcBef>
              <a:spcAft>
                <a:spcPts val="0"/>
              </a:spcAft>
              <a:buSzPct val="100000"/>
              <a:buNone/>
            </a:pPr>
            <a:r>
              <a:t/>
            </a:r>
            <a:endParaRPr/>
          </a:p>
        </p:txBody>
      </p:sp>
      <p:sp>
        <p:nvSpPr>
          <p:cNvPr id="859" name="Google Shape;859;p5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5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Spectral Clustering Algorithms</a:t>
            </a:r>
            <a:endParaRPr/>
          </a:p>
        </p:txBody>
      </p:sp>
      <p:sp>
        <p:nvSpPr>
          <p:cNvPr id="865" name="Google Shape;865;p5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Three basic stages:</a:t>
            </a:r>
            <a:endParaRPr/>
          </a:p>
          <a:p>
            <a:pPr indent="-285750" lvl="1" marL="742950" rtl="0" algn="l">
              <a:lnSpc>
                <a:spcPct val="100000"/>
              </a:lnSpc>
              <a:spcBef>
                <a:spcPts val="480"/>
              </a:spcBef>
              <a:spcAft>
                <a:spcPts val="0"/>
              </a:spcAft>
              <a:buSzPts val="2400"/>
              <a:buChar char="⮚"/>
            </a:pPr>
            <a:r>
              <a:rPr b="1" lang="en-US"/>
              <a:t>1)</a:t>
            </a:r>
            <a:r>
              <a:rPr lang="en-US"/>
              <a:t> </a:t>
            </a:r>
            <a:r>
              <a:rPr b="1" lang="en-US">
                <a:solidFill>
                  <a:srgbClr val="0000FF"/>
                </a:solidFill>
              </a:rPr>
              <a:t>Pre-processing</a:t>
            </a:r>
            <a:endParaRPr/>
          </a:p>
          <a:p>
            <a:pPr indent="-228600" lvl="2" marL="1143000" rtl="0" algn="l">
              <a:lnSpc>
                <a:spcPct val="100000"/>
              </a:lnSpc>
              <a:spcBef>
                <a:spcPts val="440"/>
              </a:spcBef>
              <a:spcAft>
                <a:spcPts val="0"/>
              </a:spcAft>
              <a:buSzPts val="2200"/>
              <a:buFont typeface="Calibri"/>
              <a:buChar char="•"/>
            </a:pPr>
            <a:r>
              <a:rPr lang="en-US"/>
              <a:t>Construct a matrix representation of the graph</a:t>
            </a:r>
            <a:endParaRPr/>
          </a:p>
          <a:p>
            <a:pPr indent="-285750" lvl="1" marL="742950" rtl="0" algn="l">
              <a:lnSpc>
                <a:spcPct val="100000"/>
              </a:lnSpc>
              <a:spcBef>
                <a:spcPts val="480"/>
              </a:spcBef>
              <a:spcAft>
                <a:spcPts val="0"/>
              </a:spcAft>
              <a:buSzPts val="2400"/>
              <a:buChar char="⮚"/>
            </a:pPr>
            <a:r>
              <a:rPr b="1" lang="en-US"/>
              <a:t>2)</a:t>
            </a:r>
            <a:r>
              <a:rPr lang="en-US"/>
              <a:t> </a:t>
            </a:r>
            <a:r>
              <a:rPr b="1" lang="en-US">
                <a:solidFill>
                  <a:srgbClr val="0000FF"/>
                </a:solidFill>
              </a:rPr>
              <a:t>Decomposition</a:t>
            </a:r>
            <a:endParaRPr/>
          </a:p>
          <a:p>
            <a:pPr indent="-228600" lvl="2" marL="1143000" rtl="0" algn="l">
              <a:lnSpc>
                <a:spcPct val="100000"/>
              </a:lnSpc>
              <a:spcBef>
                <a:spcPts val="440"/>
              </a:spcBef>
              <a:spcAft>
                <a:spcPts val="0"/>
              </a:spcAft>
              <a:buSzPts val="2200"/>
              <a:buFont typeface="Calibri"/>
              <a:buChar char="•"/>
            </a:pPr>
            <a:r>
              <a:rPr lang="en-US"/>
              <a:t>Compute eigenvalues and eigenvectors of the matrix</a:t>
            </a:r>
            <a:endParaRPr/>
          </a:p>
          <a:p>
            <a:pPr indent="-228600" lvl="2" marL="1143000" rtl="0" algn="l">
              <a:lnSpc>
                <a:spcPct val="100000"/>
              </a:lnSpc>
              <a:spcBef>
                <a:spcPts val="440"/>
              </a:spcBef>
              <a:spcAft>
                <a:spcPts val="0"/>
              </a:spcAft>
              <a:buSzPts val="2200"/>
              <a:buFont typeface="Calibri"/>
              <a:buChar char="•"/>
            </a:pPr>
            <a:r>
              <a:rPr lang="en-US"/>
              <a:t>Map each point to a lower-dimensional representation based on one or more eigenvectors</a:t>
            </a:r>
            <a:endParaRPr/>
          </a:p>
          <a:p>
            <a:pPr indent="-285750" lvl="1" marL="742950" rtl="0" algn="l">
              <a:lnSpc>
                <a:spcPct val="100000"/>
              </a:lnSpc>
              <a:spcBef>
                <a:spcPts val="480"/>
              </a:spcBef>
              <a:spcAft>
                <a:spcPts val="0"/>
              </a:spcAft>
              <a:buSzPts val="2400"/>
              <a:buChar char="⮚"/>
            </a:pPr>
            <a:r>
              <a:rPr b="1" lang="en-US"/>
              <a:t>3)</a:t>
            </a:r>
            <a:r>
              <a:rPr lang="en-US"/>
              <a:t> </a:t>
            </a:r>
            <a:r>
              <a:rPr b="1" lang="en-US">
                <a:solidFill>
                  <a:srgbClr val="0000FF"/>
                </a:solidFill>
              </a:rPr>
              <a:t>Grouping</a:t>
            </a:r>
            <a:endParaRPr/>
          </a:p>
          <a:p>
            <a:pPr indent="-228600" lvl="2" marL="1143000" rtl="0" algn="l">
              <a:lnSpc>
                <a:spcPct val="100000"/>
              </a:lnSpc>
              <a:spcBef>
                <a:spcPts val="440"/>
              </a:spcBef>
              <a:spcAft>
                <a:spcPts val="0"/>
              </a:spcAft>
              <a:buSzPts val="2200"/>
              <a:buFont typeface="Calibri"/>
              <a:buChar char="•"/>
            </a:pPr>
            <a:r>
              <a:rPr lang="en-US"/>
              <a:t>Assign points to two or more clusters, based on the new representation</a:t>
            </a:r>
            <a:endParaRPr/>
          </a:p>
        </p:txBody>
      </p:sp>
      <p:sp>
        <p:nvSpPr>
          <p:cNvPr id="866" name="Google Shape;866;p5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762000" y="12192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400"/>
              <a:t>COMMUNITY DETECTION (ALGORITHMS AND METHODS)</a:t>
            </a:r>
            <a:endParaRPr/>
          </a:p>
        </p:txBody>
      </p:sp>
      <p:sp>
        <p:nvSpPr>
          <p:cNvPr id="134" name="Google Shape;134;p6"/>
          <p:cNvSpPr txBox="1"/>
          <p:nvPr>
            <p:ph idx="1" type="body"/>
          </p:nvPr>
        </p:nvSpPr>
        <p:spPr>
          <a:xfrm>
            <a:off x="838200" y="2590800"/>
            <a:ext cx="7772400" cy="5857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rPr b="1" lang="en-US"/>
              <a:t>How to find communities?</a:t>
            </a:r>
            <a:endParaRPr/>
          </a:p>
        </p:txBody>
      </p:sp>
      <p:sp>
        <p:nvSpPr>
          <p:cNvPr id="135" name="Google Shape;135;p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36" name="Google Shape;136;p6"/>
          <p:cNvPicPr preferRelativeResize="0"/>
          <p:nvPr/>
        </p:nvPicPr>
        <p:blipFill rotWithShape="1">
          <a:blip r:embed="rId3">
            <a:alphaModFix/>
          </a:blip>
          <a:srcRect b="0" l="0" r="0" t="0"/>
          <a:stretch/>
        </p:blipFill>
        <p:spPr>
          <a:xfrm>
            <a:off x="1143000" y="3582260"/>
            <a:ext cx="3492230" cy="2454276"/>
          </a:xfrm>
          <a:prstGeom prst="rect">
            <a:avLst/>
          </a:prstGeom>
          <a:noFill/>
          <a:ln>
            <a:noFill/>
          </a:ln>
        </p:spPr>
      </p:pic>
      <p:pic>
        <p:nvPicPr>
          <p:cNvPr descr="File:Illustration of overlapping communities.jpg" id="137" name="Google Shape;137;p6"/>
          <p:cNvPicPr preferRelativeResize="0"/>
          <p:nvPr/>
        </p:nvPicPr>
        <p:blipFill rotWithShape="1">
          <a:blip r:embed="rId4">
            <a:alphaModFix/>
          </a:blip>
          <a:srcRect b="0" l="0" r="0" t="0"/>
          <a:stretch/>
        </p:blipFill>
        <p:spPr>
          <a:xfrm>
            <a:off x="5638800" y="3429000"/>
            <a:ext cx="2362200" cy="2605816"/>
          </a:xfrm>
          <a:prstGeom prst="rect">
            <a:avLst/>
          </a:prstGeom>
          <a:noFill/>
          <a:ln>
            <a:noFill/>
          </a:ln>
        </p:spPr>
      </p:pic>
      <p:sp>
        <p:nvSpPr>
          <p:cNvPr id="138" name="Google Shape;138;p6"/>
          <p:cNvSpPr/>
          <p:nvPr/>
        </p:nvSpPr>
        <p:spPr>
          <a:xfrm>
            <a:off x="1066800" y="3505200"/>
            <a:ext cx="1295400" cy="1143000"/>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39" name="Google Shape;139;p6"/>
          <p:cNvSpPr/>
          <p:nvPr/>
        </p:nvSpPr>
        <p:spPr>
          <a:xfrm>
            <a:off x="1325136" y="5066370"/>
            <a:ext cx="1161586" cy="947864"/>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40" name="Google Shape;140;p6"/>
          <p:cNvSpPr/>
          <p:nvPr/>
        </p:nvSpPr>
        <p:spPr>
          <a:xfrm>
            <a:off x="2779645" y="3568808"/>
            <a:ext cx="1905000" cy="2286000"/>
          </a:xfrm>
          <a:prstGeom prst="ellipse">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41" name="Google Shape;141;p6"/>
          <p:cNvSpPr txBox="1"/>
          <p:nvPr/>
        </p:nvSpPr>
        <p:spPr>
          <a:xfrm>
            <a:off x="838200" y="6172200"/>
            <a:ext cx="736695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We will work with </a:t>
            </a:r>
            <a:r>
              <a:rPr b="1" i="0" lang="en-US" sz="2400" u="none" cap="none" strike="noStrike">
                <a:solidFill>
                  <a:schemeClr val="dk1"/>
                </a:solidFill>
                <a:latin typeface="Arial"/>
                <a:ea typeface="Arial"/>
                <a:cs typeface="Arial"/>
                <a:sym typeface="Arial"/>
              </a:rPr>
              <a:t>undirected</a:t>
            </a:r>
            <a:r>
              <a:rPr b="0" i="0" lang="en-US" sz="2400" u="none" cap="none" strike="noStrike">
                <a:solidFill>
                  <a:schemeClr val="dk1"/>
                </a:solidFill>
                <a:latin typeface="Arial"/>
                <a:ea typeface="Arial"/>
                <a:cs typeface="Arial"/>
                <a:sym typeface="Arial"/>
              </a:rPr>
              <a:t> (unweighted) networks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6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Spectral Partitioning Algorithm</a:t>
            </a:r>
            <a:endParaRPr/>
          </a:p>
        </p:txBody>
      </p:sp>
      <p:sp>
        <p:nvSpPr>
          <p:cNvPr id="872" name="Google Shape;872;p60"/>
          <p:cNvSpPr txBox="1"/>
          <p:nvPr>
            <p:ph idx="1" type="body"/>
          </p:nvPr>
        </p:nvSpPr>
        <p:spPr>
          <a:xfrm>
            <a:off x="457200" y="1371600"/>
            <a:ext cx="3429000" cy="5334000"/>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2800"/>
              <a:buFont typeface="Noto Sans Symbols"/>
              <a:buChar char="❑"/>
            </a:pPr>
            <a:r>
              <a:rPr b="1" lang="en-US"/>
              <a:t>1)</a:t>
            </a:r>
            <a:r>
              <a:rPr b="1" lang="en-US">
                <a:solidFill>
                  <a:srgbClr val="0000FF"/>
                </a:solidFill>
              </a:rPr>
              <a:t> Pre-processing:</a:t>
            </a:r>
            <a:endParaRPr/>
          </a:p>
          <a:p>
            <a:pPr indent="-285750" lvl="1" marL="742950" rtl="0" algn="l">
              <a:lnSpc>
                <a:spcPct val="100000"/>
              </a:lnSpc>
              <a:spcBef>
                <a:spcPts val="480"/>
              </a:spcBef>
              <a:spcAft>
                <a:spcPts val="0"/>
              </a:spcAft>
              <a:buSzPts val="2400"/>
              <a:buChar char="⮚"/>
            </a:pPr>
            <a:r>
              <a:rPr lang="en-US"/>
              <a:t>Build Laplacian </a:t>
            </a:r>
            <a:br>
              <a:rPr lang="en-US"/>
            </a:br>
            <a:r>
              <a:rPr lang="en-US"/>
              <a:t>matrix </a:t>
            </a:r>
            <a:r>
              <a:rPr b="1" i="1" lang="en-US">
                <a:latin typeface="Times New Roman"/>
                <a:ea typeface="Times New Roman"/>
                <a:cs typeface="Times New Roman"/>
                <a:sym typeface="Times New Roman"/>
              </a:rPr>
              <a:t>L</a:t>
            </a:r>
            <a:r>
              <a:rPr lang="en-US"/>
              <a:t> of the </a:t>
            </a:r>
            <a:br>
              <a:rPr lang="en-US"/>
            </a:br>
            <a:r>
              <a:rPr lang="en-US"/>
              <a:t>graph</a:t>
            </a:r>
            <a:endParaRPr/>
          </a:p>
          <a:p>
            <a:pPr indent="0" lvl="0" marL="118871" rtl="0" algn="l">
              <a:lnSpc>
                <a:spcPct val="100000"/>
              </a:lnSpc>
              <a:spcBef>
                <a:spcPts val="560"/>
              </a:spcBef>
              <a:spcAft>
                <a:spcPts val="0"/>
              </a:spcAft>
              <a:buSzPts val="2800"/>
              <a:buNone/>
            </a:pPr>
            <a:r>
              <a:t/>
            </a:r>
            <a:endParaRPr>
              <a:solidFill>
                <a:srgbClr val="0000FF"/>
              </a:solidFill>
            </a:endParaRPr>
          </a:p>
          <a:p>
            <a:pPr indent="-342900" lvl="0" marL="342900" rtl="0" algn="l">
              <a:lnSpc>
                <a:spcPct val="100000"/>
              </a:lnSpc>
              <a:spcBef>
                <a:spcPts val="560"/>
              </a:spcBef>
              <a:spcAft>
                <a:spcPts val="0"/>
              </a:spcAft>
              <a:buSzPts val="2800"/>
              <a:buFont typeface="Noto Sans Symbols"/>
              <a:buChar char="❑"/>
            </a:pPr>
            <a:r>
              <a:rPr b="1" lang="en-US"/>
              <a:t>2)</a:t>
            </a:r>
            <a:r>
              <a:rPr b="1" lang="en-US">
                <a:solidFill>
                  <a:srgbClr val="0000FF"/>
                </a:solidFill>
              </a:rPr>
              <a:t> Decomposition:</a:t>
            </a:r>
            <a:endParaRPr/>
          </a:p>
          <a:p>
            <a:pPr indent="-285750" lvl="1" marL="742950" rtl="0" algn="l">
              <a:lnSpc>
                <a:spcPct val="100000"/>
              </a:lnSpc>
              <a:spcBef>
                <a:spcPts val="480"/>
              </a:spcBef>
              <a:spcAft>
                <a:spcPts val="0"/>
              </a:spcAft>
              <a:buSzPts val="2400"/>
              <a:buChar char="⮚"/>
            </a:pPr>
            <a:r>
              <a:rPr lang="en-US"/>
              <a:t>Find eigenvalues </a:t>
            </a:r>
            <a:r>
              <a:rPr b="1" lang="en-US"/>
              <a:t>λ</a:t>
            </a:r>
            <a:br>
              <a:rPr lang="en-US"/>
            </a:br>
            <a:r>
              <a:rPr lang="en-US"/>
              <a:t>and eigenvectors </a:t>
            </a:r>
            <a:r>
              <a:rPr b="1" i="1" lang="en-US">
                <a:latin typeface="Times New Roman"/>
                <a:ea typeface="Times New Roman"/>
                <a:cs typeface="Times New Roman"/>
                <a:sym typeface="Times New Roman"/>
              </a:rPr>
              <a:t>x</a:t>
            </a:r>
            <a:r>
              <a:rPr lang="en-US"/>
              <a:t> </a:t>
            </a:r>
            <a:br>
              <a:rPr lang="en-US"/>
            </a:br>
            <a:r>
              <a:rPr lang="en-US"/>
              <a:t>of the matrix </a:t>
            </a:r>
            <a:r>
              <a:rPr b="1" i="1" lang="en-US">
                <a:latin typeface="Times New Roman"/>
                <a:ea typeface="Times New Roman"/>
                <a:cs typeface="Times New Roman"/>
                <a:sym typeface="Times New Roman"/>
              </a:rPr>
              <a:t>L</a:t>
            </a:r>
            <a:endParaRPr b="1" i="1"/>
          </a:p>
          <a:p>
            <a:pPr indent="-165100" lvl="0" marL="342900" rtl="0" algn="l">
              <a:lnSpc>
                <a:spcPct val="100000"/>
              </a:lnSpc>
              <a:spcBef>
                <a:spcPts val="560"/>
              </a:spcBef>
              <a:spcAft>
                <a:spcPts val="0"/>
              </a:spcAft>
              <a:buSzPts val="2800"/>
              <a:buFont typeface="Noto Sans Symbols"/>
              <a:buNone/>
            </a:pPr>
            <a:r>
              <a:t/>
            </a:r>
            <a:endParaRPr/>
          </a:p>
          <a:p>
            <a:pPr indent="-285750" lvl="1" marL="742950" rtl="0" algn="l">
              <a:lnSpc>
                <a:spcPct val="100000"/>
              </a:lnSpc>
              <a:spcBef>
                <a:spcPts val="480"/>
              </a:spcBef>
              <a:spcAft>
                <a:spcPts val="0"/>
              </a:spcAft>
              <a:buSzPts val="2400"/>
              <a:buChar char="⮚"/>
            </a:pPr>
            <a:r>
              <a:rPr lang="en-US"/>
              <a:t>Map vertices to </a:t>
            </a:r>
            <a:br>
              <a:rPr lang="en-US"/>
            </a:br>
            <a:r>
              <a:rPr lang="en-US"/>
              <a:t>corresponding </a:t>
            </a:r>
            <a:br>
              <a:rPr lang="en-US"/>
            </a:br>
            <a:r>
              <a:rPr lang="en-US"/>
              <a:t>components of </a:t>
            </a:r>
            <a:r>
              <a:rPr b="1" i="1" lang="en-US"/>
              <a:t>λ</a:t>
            </a:r>
            <a:r>
              <a:rPr b="1" baseline="-25000" i="1" lang="en-US"/>
              <a:t>2</a:t>
            </a:r>
            <a:endParaRPr/>
          </a:p>
        </p:txBody>
      </p:sp>
      <p:sp>
        <p:nvSpPr>
          <p:cNvPr id="873" name="Google Shape;873;p6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grpSp>
        <p:nvGrpSpPr>
          <p:cNvPr id="874" name="Google Shape;874;p60"/>
          <p:cNvGrpSpPr/>
          <p:nvPr/>
        </p:nvGrpSpPr>
        <p:grpSpPr>
          <a:xfrm>
            <a:off x="3597275" y="1916113"/>
            <a:ext cx="1622425" cy="534987"/>
            <a:chOff x="2129" y="1191"/>
            <a:chExt cx="1158" cy="337"/>
          </a:xfrm>
        </p:grpSpPr>
        <p:sp>
          <p:nvSpPr>
            <p:cNvPr id="875" name="Google Shape;875;p60"/>
            <p:cNvSpPr/>
            <p:nvPr/>
          </p:nvSpPr>
          <p:spPr>
            <a:xfrm>
              <a:off x="2149" y="1230"/>
              <a:ext cx="251" cy="278"/>
            </a:xfrm>
            <a:custGeom>
              <a:rect b="b" l="l" r="r" t="t"/>
              <a:pathLst>
                <a:path extrusionOk="0" h="743" w="593">
                  <a:moveTo>
                    <a:pt x="593" y="0"/>
                  </a:moveTo>
                  <a:lnTo>
                    <a:pt x="0" y="380"/>
                  </a:lnTo>
                  <a:lnTo>
                    <a:pt x="576" y="743"/>
                  </a:lnTo>
                  <a:lnTo>
                    <a:pt x="593" y="0"/>
                  </a:lnTo>
                  <a:close/>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76" name="Google Shape;876;p60"/>
            <p:cNvSpPr/>
            <p:nvPr/>
          </p:nvSpPr>
          <p:spPr>
            <a:xfrm>
              <a:off x="2895" y="1216"/>
              <a:ext cx="376" cy="186"/>
            </a:xfrm>
            <a:custGeom>
              <a:rect b="b" l="l" r="r" t="t"/>
              <a:pathLst>
                <a:path extrusionOk="0" h="498" w="889">
                  <a:moveTo>
                    <a:pt x="0" y="498"/>
                  </a:moveTo>
                  <a:lnTo>
                    <a:pt x="307" y="0"/>
                  </a:lnTo>
                  <a:lnTo>
                    <a:pt x="889" y="408"/>
                  </a:lnTo>
                  <a:lnTo>
                    <a:pt x="0" y="498"/>
                  </a:lnTo>
                  <a:close/>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877" name="Google Shape;877;p60"/>
            <p:cNvCxnSpPr/>
            <p:nvPr/>
          </p:nvCxnSpPr>
          <p:spPr>
            <a:xfrm flipH="1" rot="10800000">
              <a:off x="2399" y="1213"/>
              <a:ext cx="651" cy="23"/>
            </a:xfrm>
            <a:prstGeom prst="straightConnector1">
              <a:avLst/>
            </a:prstGeom>
            <a:noFill/>
            <a:ln cap="flat" cmpd="sng" w="19050">
              <a:solidFill>
                <a:schemeClr val="dk1"/>
              </a:solidFill>
              <a:prstDash val="solid"/>
              <a:round/>
              <a:headEnd len="sm" w="sm" type="none"/>
              <a:tailEnd len="sm" w="sm" type="none"/>
            </a:ln>
          </p:spPr>
        </p:cxnSp>
        <p:cxnSp>
          <p:nvCxnSpPr>
            <p:cNvPr id="878" name="Google Shape;878;p60"/>
            <p:cNvCxnSpPr/>
            <p:nvPr/>
          </p:nvCxnSpPr>
          <p:spPr>
            <a:xfrm flipH="1" rot="10800000">
              <a:off x="2388" y="1401"/>
              <a:ext cx="525" cy="111"/>
            </a:xfrm>
            <a:prstGeom prst="straightConnector1">
              <a:avLst/>
            </a:prstGeom>
            <a:noFill/>
            <a:ln cap="flat" cmpd="sng" w="19050">
              <a:solidFill>
                <a:schemeClr val="dk1"/>
              </a:solidFill>
              <a:prstDash val="solid"/>
              <a:round/>
              <a:headEnd len="sm" w="sm" type="none"/>
              <a:tailEnd len="sm" w="sm" type="none"/>
            </a:ln>
          </p:spPr>
        </p:cxnSp>
        <p:sp>
          <p:nvSpPr>
            <p:cNvPr id="879" name="Google Shape;879;p60"/>
            <p:cNvSpPr/>
            <p:nvPr/>
          </p:nvSpPr>
          <p:spPr>
            <a:xfrm>
              <a:off x="2878" y="1384"/>
              <a:ext cx="45" cy="44"/>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0" name="Google Shape;880;p60"/>
            <p:cNvSpPr/>
            <p:nvPr/>
          </p:nvSpPr>
          <p:spPr>
            <a:xfrm>
              <a:off x="2363" y="1484"/>
              <a:ext cx="44" cy="44"/>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1" name="Google Shape;881;p60"/>
            <p:cNvSpPr/>
            <p:nvPr/>
          </p:nvSpPr>
          <p:spPr>
            <a:xfrm>
              <a:off x="3242" y="1345"/>
              <a:ext cx="45" cy="4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2" name="Google Shape;882;p60"/>
            <p:cNvSpPr/>
            <p:nvPr/>
          </p:nvSpPr>
          <p:spPr>
            <a:xfrm>
              <a:off x="2129" y="1352"/>
              <a:ext cx="44" cy="44"/>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3" name="Google Shape;883;p60"/>
            <p:cNvSpPr/>
            <p:nvPr/>
          </p:nvSpPr>
          <p:spPr>
            <a:xfrm>
              <a:off x="3004" y="1191"/>
              <a:ext cx="44" cy="44"/>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884" name="Google Shape;884;p60"/>
            <p:cNvSpPr/>
            <p:nvPr/>
          </p:nvSpPr>
          <p:spPr>
            <a:xfrm>
              <a:off x="2369" y="1206"/>
              <a:ext cx="44" cy="46"/>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sp>
        <p:nvSpPr>
          <p:cNvPr id="885" name="Google Shape;885;p60"/>
          <p:cNvSpPr/>
          <p:nvPr/>
        </p:nvSpPr>
        <p:spPr>
          <a:xfrm>
            <a:off x="8280400" y="4483100"/>
            <a:ext cx="322263" cy="2555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0.0</a:t>
            </a:r>
            <a:endParaRPr b="0" i="0" sz="1400" u="none" cap="none" strike="noStrike">
              <a:solidFill>
                <a:srgbClr val="000000"/>
              </a:solidFill>
              <a:latin typeface="Arial"/>
              <a:ea typeface="Arial"/>
              <a:cs typeface="Arial"/>
              <a:sym typeface="Arial"/>
            </a:endParaRPr>
          </a:p>
        </p:txBody>
      </p:sp>
      <p:sp>
        <p:nvSpPr>
          <p:cNvPr id="886" name="Google Shape;886;p60"/>
          <p:cNvSpPr/>
          <p:nvPr/>
        </p:nvSpPr>
        <p:spPr>
          <a:xfrm>
            <a:off x="7954963" y="4483100"/>
            <a:ext cx="325438" cy="2555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887" name="Google Shape;887;p60"/>
          <p:cNvSpPr/>
          <p:nvPr/>
        </p:nvSpPr>
        <p:spPr>
          <a:xfrm>
            <a:off x="7632700" y="4483100"/>
            <a:ext cx="322263" cy="2555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888" name="Google Shape;888;p60"/>
          <p:cNvSpPr/>
          <p:nvPr/>
        </p:nvSpPr>
        <p:spPr>
          <a:xfrm>
            <a:off x="7305675" y="4483100"/>
            <a:ext cx="327025" cy="2555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889" name="Google Shape;889;p60"/>
          <p:cNvSpPr/>
          <p:nvPr/>
        </p:nvSpPr>
        <p:spPr>
          <a:xfrm>
            <a:off x="6980238" y="4483100"/>
            <a:ext cx="325438" cy="2555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890" name="Google Shape;890;p60"/>
          <p:cNvSpPr/>
          <p:nvPr/>
        </p:nvSpPr>
        <p:spPr>
          <a:xfrm>
            <a:off x="6659563" y="4483100"/>
            <a:ext cx="320675" cy="2555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891" name="Google Shape;891;p60"/>
          <p:cNvSpPr/>
          <p:nvPr/>
        </p:nvSpPr>
        <p:spPr>
          <a:xfrm>
            <a:off x="8280400" y="4232275"/>
            <a:ext cx="322263" cy="25082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800" u="none" cap="none" strike="noStrike">
              <a:solidFill>
                <a:schemeClr val="dk1"/>
              </a:solidFill>
              <a:latin typeface="Tahoma"/>
              <a:ea typeface="Tahoma"/>
              <a:cs typeface="Tahoma"/>
              <a:sym typeface="Tahoma"/>
            </a:endParaRPr>
          </a:p>
        </p:txBody>
      </p:sp>
      <p:sp>
        <p:nvSpPr>
          <p:cNvPr id="892" name="Google Shape;892;p60"/>
          <p:cNvSpPr/>
          <p:nvPr/>
        </p:nvSpPr>
        <p:spPr>
          <a:xfrm>
            <a:off x="7954963" y="4232275"/>
            <a:ext cx="325438" cy="250825"/>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893" name="Google Shape;893;p60"/>
          <p:cNvSpPr/>
          <p:nvPr/>
        </p:nvSpPr>
        <p:spPr>
          <a:xfrm>
            <a:off x="7632700" y="4232275"/>
            <a:ext cx="322263" cy="25082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-0.2</a:t>
            </a:r>
            <a:endParaRPr b="0" i="0" sz="1400" u="none" cap="none" strike="noStrike">
              <a:solidFill>
                <a:srgbClr val="000000"/>
              </a:solidFill>
              <a:latin typeface="Arial"/>
              <a:ea typeface="Arial"/>
              <a:cs typeface="Arial"/>
              <a:sym typeface="Arial"/>
            </a:endParaRPr>
          </a:p>
        </p:txBody>
      </p:sp>
      <p:sp>
        <p:nvSpPr>
          <p:cNvPr id="894" name="Google Shape;894;p60"/>
          <p:cNvSpPr/>
          <p:nvPr/>
        </p:nvSpPr>
        <p:spPr>
          <a:xfrm>
            <a:off x="7305675" y="4232275"/>
            <a:ext cx="327025" cy="250825"/>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895" name="Google Shape;895;p60"/>
          <p:cNvSpPr/>
          <p:nvPr/>
        </p:nvSpPr>
        <p:spPr>
          <a:xfrm>
            <a:off x="6980238" y="4232275"/>
            <a:ext cx="325438" cy="25082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896" name="Google Shape;896;p60"/>
          <p:cNvSpPr/>
          <p:nvPr/>
        </p:nvSpPr>
        <p:spPr>
          <a:xfrm>
            <a:off x="6659563" y="4232275"/>
            <a:ext cx="320675" cy="250825"/>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897" name="Google Shape;897;p60"/>
          <p:cNvSpPr/>
          <p:nvPr/>
        </p:nvSpPr>
        <p:spPr>
          <a:xfrm>
            <a:off x="8280400" y="3973513"/>
            <a:ext cx="322263" cy="2587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898" name="Google Shape;898;p60"/>
          <p:cNvSpPr/>
          <p:nvPr/>
        </p:nvSpPr>
        <p:spPr>
          <a:xfrm>
            <a:off x="7954963" y="3973513"/>
            <a:ext cx="325438" cy="258763"/>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899" name="Google Shape;899;p60"/>
          <p:cNvSpPr/>
          <p:nvPr/>
        </p:nvSpPr>
        <p:spPr>
          <a:xfrm>
            <a:off x="7632700" y="3973513"/>
            <a:ext cx="322263" cy="2587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00" name="Google Shape;900;p60"/>
          <p:cNvSpPr/>
          <p:nvPr/>
        </p:nvSpPr>
        <p:spPr>
          <a:xfrm>
            <a:off x="7305675" y="3973513"/>
            <a:ext cx="327025" cy="258763"/>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0.1</a:t>
            </a:r>
            <a:endParaRPr b="0" i="0" sz="1400" u="none" cap="none" strike="noStrike">
              <a:solidFill>
                <a:srgbClr val="000000"/>
              </a:solidFill>
              <a:latin typeface="Arial"/>
              <a:ea typeface="Arial"/>
              <a:cs typeface="Arial"/>
              <a:sym typeface="Arial"/>
            </a:endParaRPr>
          </a:p>
        </p:txBody>
      </p:sp>
      <p:sp>
        <p:nvSpPr>
          <p:cNvPr id="901" name="Google Shape;901;p60"/>
          <p:cNvSpPr/>
          <p:nvPr/>
        </p:nvSpPr>
        <p:spPr>
          <a:xfrm>
            <a:off x="6980238" y="3973513"/>
            <a:ext cx="325438" cy="2587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02" name="Google Shape;902;p60"/>
          <p:cNvSpPr/>
          <p:nvPr/>
        </p:nvSpPr>
        <p:spPr>
          <a:xfrm>
            <a:off x="6659563" y="3973513"/>
            <a:ext cx="320675" cy="258763"/>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03" name="Google Shape;903;p60"/>
          <p:cNvSpPr/>
          <p:nvPr/>
        </p:nvSpPr>
        <p:spPr>
          <a:xfrm>
            <a:off x="8280400" y="3730625"/>
            <a:ext cx="322263" cy="2428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904" name="Google Shape;904;p60"/>
          <p:cNvSpPr/>
          <p:nvPr/>
        </p:nvSpPr>
        <p:spPr>
          <a:xfrm>
            <a:off x="7954963" y="3730625"/>
            <a:ext cx="325438" cy="2428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05" name="Google Shape;905;p60"/>
          <p:cNvSpPr/>
          <p:nvPr/>
        </p:nvSpPr>
        <p:spPr>
          <a:xfrm>
            <a:off x="7632700" y="3730625"/>
            <a:ext cx="322263" cy="2428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06" name="Google Shape;906;p60"/>
          <p:cNvSpPr/>
          <p:nvPr/>
        </p:nvSpPr>
        <p:spPr>
          <a:xfrm>
            <a:off x="7305675" y="3730625"/>
            <a:ext cx="327025" cy="2428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0.1</a:t>
            </a:r>
            <a:endParaRPr b="0" i="0" sz="1400" u="none" cap="none" strike="noStrike">
              <a:solidFill>
                <a:srgbClr val="000000"/>
              </a:solidFill>
              <a:latin typeface="Arial"/>
              <a:ea typeface="Arial"/>
              <a:cs typeface="Arial"/>
              <a:sym typeface="Arial"/>
            </a:endParaRPr>
          </a:p>
        </p:txBody>
      </p:sp>
      <p:sp>
        <p:nvSpPr>
          <p:cNvPr id="907" name="Google Shape;907;p60"/>
          <p:cNvSpPr/>
          <p:nvPr/>
        </p:nvSpPr>
        <p:spPr>
          <a:xfrm>
            <a:off x="6980238" y="3730625"/>
            <a:ext cx="325438" cy="24288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08" name="Google Shape;908;p60"/>
          <p:cNvSpPr/>
          <p:nvPr/>
        </p:nvSpPr>
        <p:spPr>
          <a:xfrm>
            <a:off x="6659563" y="3730625"/>
            <a:ext cx="320675" cy="242888"/>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09" name="Google Shape;909;p60"/>
          <p:cNvSpPr/>
          <p:nvPr/>
        </p:nvSpPr>
        <p:spPr>
          <a:xfrm>
            <a:off x="8280400" y="3476625"/>
            <a:ext cx="322263"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0.0</a:t>
            </a:r>
            <a:endParaRPr b="0" i="0" sz="1400" u="none" cap="none" strike="noStrike">
              <a:solidFill>
                <a:srgbClr val="000000"/>
              </a:solidFill>
              <a:latin typeface="Arial"/>
              <a:ea typeface="Arial"/>
              <a:cs typeface="Arial"/>
              <a:sym typeface="Arial"/>
            </a:endParaRPr>
          </a:p>
        </p:txBody>
      </p:sp>
      <p:sp>
        <p:nvSpPr>
          <p:cNvPr id="910" name="Google Shape;910;p60"/>
          <p:cNvSpPr/>
          <p:nvPr/>
        </p:nvSpPr>
        <p:spPr>
          <a:xfrm>
            <a:off x="7954963" y="3476625"/>
            <a:ext cx="325438"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11" name="Google Shape;911;p60"/>
          <p:cNvSpPr/>
          <p:nvPr/>
        </p:nvSpPr>
        <p:spPr>
          <a:xfrm>
            <a:off x="7632700" y="3476625"/>
            <a:ext cx="322263"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12" name="Google Shape;912;p60"/>
          <p:cNvSpPr/>
          <p:nvPr/>
        </p:nvSpPr>
        <p:spPr>
          <a:xfrm>
            <a:off x="7305675" y="3476625"/>
            <a:ext cx="327025"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13" name="Google Shape;913;p60"/>
          <p:cNvSpPr/>
          <p:nvPr/>
        </p:nvSpPr>
        <p:spPr>
          <a:xfrm>
            <a:off x="6980238" y="3476625"/>
            <a:ext cx="325438"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14" name="Google Shape;914;p60"/>
          <p:cNvSpPr/>
          <p:nvPr/>
        </p:nvSpPr>
        <p:spPr>
          <a:xfrm>
            <a:off x="6659563" y="3476625"/>
            <a:ext cx="320675"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15" name="Google Shape;915;p60"/>
          <p:cNvSpPr/>
          <p:nvPr/>
        </p:nvSpPr>
        <p:spPr>
          <a:xfrm>
            <a:off x="8280400" y="3222625"/>
            <a:ext cx="322263"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916" name="Google Shape;916;p60"/>
          <p:cNvSpPr/>
          <p:nvPr/>
        </p:nvSpPr>
        <p:spPr>
          <a:xfrm>
            <a:off x="7954963" y="3222625"/>
            <a:ext cx="325438"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sp>
        <p:nvSpPr>
          <p:cNvPr id="917" name="Google Shape;917;p60"/>
          <p:cNvSpPr/>
          <p:nvPr/>
        </p:nvSpPr>
        <p:spPr>
          <a:xfrm>
            <a:off x="7632700" y="3222625"/>
            <a:ext cx="322263"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-0.2</a:t>
            </a:r>
            <a:endParaRPr b="0" i="0" sz="1400" u="none" cap="none" strike="noStrike">
              <a:solidFill>
                <a:srgbClr val="000000"/>
              </a:solidFill>
              <a:latin typeface="Arial"/>
              <a:ea typeface="Arial"/>
              <a:cs typeface="Arial"/>
              <a:sym typeface="Arial"/>
            </a:endParaRPr>
          </a:p>
        </p:txBody>
      </p:sp>
      <p:sp>
        <p:nvSpPr>
          <p:cNvPr id="918" name="Google Shape;918;p60"/>
          <p:cNvSpPr/>
          <p:nvPr/>
        </p:nvSpPr>
        <p:spPr>
          <a:xfrm>
            <a:off x="7305675" y="3222625"/>
            <a:ext cx="327025"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-0.5</a:t>
            </a:r>
            <a:endParaRPr b="0" i="0" sz="1400" u="none" cap="none" strike="noStrike">
              <a:solidFill>
                <a:srgbClr val="000000"/>
              </a:solidFill>
              <a:latin typeface="Arial"/>
              <a:ea typeface="Arial"/>
              <a:cs typeface="Arial"/>
              <a:sym typeface="Arial"/>
            </a:endParaRPr>
          </a:p>
        </p:txBody>
      </p:sp>
      <p:sp>
        <p:nvSpPr>
          <p:cNvPr id="919" name="Google Shape;919;p60"/>
          <p:cNvSpPr/>
          <p:nvPr/>
        </p:nvSpPr>
        <p:spPr>
          <a:xfrm>
            <a:off x="6980238" y="3222625"/>
            <a:ext cx="325438" cy="254000"/>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20" name="Google Shape;920;p60"/>
          <p:cNvSpPr/>
          <p:nvPr/>
        </p:nvSpPr>
        <p:spPr>
          <a:xfrm>
            <a:off x="6659563" y="3222625"/>
            <a:ext cx="320675" cy="254000"/>
          </a:xfrm>
          <a:prstGeom prst="rect">
            <a:avLst/>
          </a:prstGeom>
          <a:solidFill>
            <a:schemeClr val="lt2">
              <a:alpha val="29411"/>
            </a:schemeClr>
          </a:solid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0.4</a:t>
            </a:r>
            <a:endParaRPr b="0" i="0" sz="1400" u="none" cap="none" strike="noStrike">
              <a:solidFill>
                <a:srgbClr val="000000"/>
              </a:solidFill>
              <a:latin typeface="Arial"/>
              <a:ea typeface="Arial"/>
              <a:cs typeface="Arial"/>
              <a:sym typeface="Arial"/>
            </a:endParaRPr>
          </a:p>
        </p:txBody>
      </p:sp>
      <p:cxnSp>
        <p:nvCxnSpPr>
          <p:cNvPr id="921" name="Google Shape;921;p60"/>
          <p:cNvCxnSpPr/>
          <p:nvPr/>
        </p:nvCxnSpPr>
        <p:spPr>
          <a:xfrm>
            <a:off x="6659563" y="3222625"/>
            <a:ext cx="1943100" cy="0"/>
          </a:xfrm>
          <a:prstGeom prst="straightConnector1">
            <a:avLst/>
          </a:prstGeom>
          <a:noFill/>
          <a:ln cap="sq" cmpd="sng" w="12700">
            <a:solidFill>
              <a:schemeClr val="dk1"/>
            </a:solidFill>
            <a:prstDash val="solid"/>
            <a:round/>
            <a:headEnd len="sm" w="sm" type="none"/>
            <a:tailEnd len="sm" w="sm" type="none"/>
          </a:ln>
        </p:spPr>
      </p:cxnSp>
      <p:cxnSp>
        <p:nvCxnSpPr>
          <p:cNvPr id="922" name="Google Shape;922;p60"/>
          <p:cNvCxnSpPr/>
          <p:nvPr/>
        </p:nvCxnSpPr>
        <p:spPr>
          <a:xfrm>
            <a:off x="6659563" y="3476625"/>
            <a:ext cx="1943100" cy="0"/>
          </a:xfrm>
          <a:prstGeom prst="straightConnector1">
            <a:avLst/>
          </a:prstGeom>
          <a:noFill/>
          <a:ln cap="flat" cmpd="sng" w="12700">
            <a:solidFill>
              <a:schemeClr val="dk1"/>
            </a:solidFill>
            <a:prstDash val="solid"/>
            <a:round/>
            <a:headEnd len="sm" w="sm" type="none"/>
            <a:tailEnd len="sm" w="sm" type="none"/>
          </a:ln>
        </p:spPr>
      </p:cxnSp>
      <p:cxnSp>
        <p:nvCxnSpPr>
          <p:cNvPr id="923" name="Google Shape;923;p60"/>
          <p:cNvCxnSpPr/>
          <p:nvPr/>
        </p:nvCxnSpPr>
        <p:spPr>
          <a:xfrm>
            <a:off x="6659563" y="3730625"/>
            <a:ext cx="1943100" cy="0"/>
          </a:xfrm>
          <a:prstGeom prst="straightConnector1">
            <a:avLst/>
          </a:prstGeom>
          <a:noFill/>
          <a:ln cap="flat" cmpd="sng" w="12700">
            <a:solidFill>
              <a:schemeClr val="dk1"/>
            </a:solidFill>
            <a:prstDash val="solid"/>
            <a:round/>
            <a:headEnd len="sm" w="sm" type="none"/>
            <a:tailEnd len="sm" w="sm" type="none"/>
          </a:ln>
        </p:spPr>
      </p:cxnSp>
      <p:cxnSp>
        <p:nvCxnSpPr>
          <p:cNvPr id="924" name="Google Shape;924;p60"/>
          <p:cNvCxnSpPr/>
          <p:nvPr/>
        </p:nvCxnSpPr>
        <p:spPr>
          <a:xfrm>
            <a:off x="6659563" y="3973513"/>
            <a:ext cx="1943100" cy="0"/>
          </a:xfrm>
          <a:prstGeom prst="straightConnector1">
            <a:avLst/>
          </a:prstGeom>
          <a:noFill/>
          <a:ln cap="flat" cmpd="sng" w="12700">
            <a:solidFill>
              <a:schemeClr val="dk1"/>
            </a:solidFill>
            <a:prstDash val="solid"/>
            <a:round/>
            <a:headEnd len="sm" w="sm" type="none"/>
            <a:tailEnd len="sm" w="sm" type="none"/>
          </a:ln>
        </p:spPr>
      </p:cxnSp>
      <p:cxnSp>
        <p:nvCxnSpPr>
          <p:cNvPr id="925" name="Google Shape;925;p60"/>
          <p:cNvCxnSpPr/>
          <p:nvPr/>
        </p:nvCxnSpPr>
        <p:spPr>
          <a:xfrm>
            <a:off x="6659563" y="4232275"/>
            <a:ext cx="1943100" cy="0"/>
          </a:xfrm>
          <a:prstGeom prst="straightConnector1">
            <a:avLst/>
          </a:prstGeom>
          <a:noFill/>
          <a:ln cap="flat" cmpd="sng" w="12700">
            <a:solidFill>
              <a:schemeClr val="dk1"/>
            </a:solidFill>
            <a:prstDash val="solid"/>
            <a:round/>
            <a:headEnd len="sm" w="sm" type="none"/>
            <a:tailEnd len="sm" w="sm" type="none"/>
          </a:ln>
        </p:spPr>
      </p:cxnSp>
      <p:cxnSp>
        <p:nvCxnSpPr>
          <p:cNvPr id="926" name="Google Shape;926;p60"/>
          <p:cNvCxnSpPr/>
          <p:nvPr/>
        </p:nvCxnSpPr>
        <p:spPr>
          <a:xfrm>
            <a:off x="6659563" y="4483100"/>
            <a:ext cx="1943100" cy="0"/>
          </a:xfrm>
          <a:prstGeom prst="straightConnector1">
            <a:avLst/>
          </a:prstGeom>
          <a:noFill/>
          <a:ln cap="flat" cmpd="sng" w="12700">
            <a:solidFill>
              <a:schemeClr val="dk1"/>
            </a:solidFill>
            <a:prstDash val="solid"/>
            <a:round/>
            <a:headEnd len="sm" w="sm" type="none"/>
            <a:tailEnd len="sm" w="sm" type="none"/>
          </a:ln>
        </p:spPr>
      </p:cxnSp>
      <p:cxnSp>
        <p:nvCxnSpPr>
          <p:cNvPr id="927" name="Google Shape;927;p60"/>
          <p:cNvCxnSpPr/>
          <p:nvPr/>
        </p:nvCxnSpPr>
        <p:spPr>
          <a:xfrm>
            <a:off x="6659563" y="4738688"/>
            <a:ext cx="1943100" cy="0"/>
          </a:xfrm>
          <a:prstGeom prst="straightConnector1">
            <a:avLst/>
          </a:prstGeom>
          <a:noFill/>
          <a:ln cap="sq" cmpd="sng" w="12700">
            <a:solidFill>
              <a:schemeClr val="dk1"/>
            </a:solidFill>
            <a:prstDash val="solid"/>
            <a:round/>
            <a:headEnd len="sm" w="sm" type="none"/>
            <a:tailEnd len="sm" w="sm" type="none"/>
          </a:ln>
        </p:spPr>
      </p:cxnSp>
      <p:cxnSp>
        <p:nvCxnSpPr>
          <p:cNvPr id="928" name="Google Shape;928;p60"/>
          <p:cNvCxnSpPr/>
          <p:nvPr/>
        </p:nvCxnSpPr>
        <p:spPr>
          <a:xfrm>
            <a:off x="6659563" y="3222625"/>
            <a:ext cx="0" cy="1516063"/>
          </a:xfrm>
          <a:prstGeom prst="straightConnector1">
            <a:avLst/>
          </a:prstGeom>
          <a:noFill/>
          <a:ln cap="sq" cmpd="sng" w="12700">
            <a:solidFill>
              <a:schemeClr val="dk1"/>
            </a:solidFill>
            <a:prstDash val="solid"/>
            <a:round/>
            <a:headEnd len="sm" w="sm" type="none"/>
            <a:tailEnd len="sm" w="sm" type="none"/>
          </a:ln>
        </p:spPr>
      </p:cxnSp>
      <p:cxnSp>
        <p:nvCxnSpPr>
          <p:cNvPr id="929" name="Google Shape;929;p60"/>
          <p:cNvCxnSpPr/>
          <p:nvPr/>
        </p:nvCxnSpPr>
        <p:spPr>
          <a:xfrm>
            <a:off x="6980238"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30" name="Google Shape;930;p60"/>
          <p:cNvCxnSpPr/>
          <p:nvPr/>
        </p:nvCxnSpPr>
        <p:spPr>
          <a:xfrm>
            <a:off x="7305675"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31" name="Google Shape;931;p60"/>
          <p:cNvCxnSpPr/>
          <p:nvPr/>
        </p:nvCxnSpPr>
        <p:spPr>
          <a:xfrm>
            <a:off x="7632700"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32" name="Google Shape;932;p60"/>
          <p:cNvCxnSpPr/>
          <p:nvPr/>
        </p:nvCxnSpPr>
        <p:spPr>
          <a:xfrm>
            <a:off x="7954963"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33" name="Google Shape;933;p60"/>
          <p:cNvCxnSpPr/>
          <p:nvPr/>
        </p:nvCxnSpPr>
        <p:spPr>
          <a:xfrm>
            <a:off x="8280400" y="3222625"/>
            <a:ext cx="0" cy="1516063"/>
          </a:xfrm>
          <a:prstGeom prst="straightConnector1">
            <a:avLst/>
          </a:prstGeom>
          <a:noFill/>
          <a:ln cap="flat" cmpd="sng" w="12700">
            <a:solidFill>
              <a:schemeClr val="dk1"/>
            </a:solidFill>
            <a:prstDash val="solid"/>
            <a:round/>
            <a:headEnd len="sm" w="sm" type="none"/>
            <a:tailEnd len="sm" w="sm" type="none"/>
          </a:ln>
        </p:spPr>
      </p:cxnSp>
      <p:cxnSp>
        <p:nvCxnSpPr>
          <p:cNvPr id="934" name="Google Shape;934;p60"/>
          <p:cNvCxnSpPr/>
          <p:nvPr/>
        </p:nvCxnSpPr>
        <p:spPr>
          <a:xfrm>
            <a:off x="8602663" y="3222625"/>
            <a:ext cx="0" cy="1516063"/>
          </a:xfrm>
          <a:prstGeom prst="straightConnector1">
            <a:avLst/>
          </a:prstGeom>
          <a:noFill/>
          <a:ln cap="sq" cmpd="sng" w="12700">
            <a:solidFill>
              <a:schemeClr val="dk1"/>
            </a:solidFill>
            <a:prstDash val="solid"/>
            <a:round/>
            <a:headEnd len="sm" w="sm" type="none"/>
            <a:tailEnd len="sm" w="sm" type="none"/>
          </a:ln>
        </p:spPr>
      </p:cxnSp>
      <p:sp>
        <p:nvSpPr>
          <p:cNvPr id="935" name="Google Shape;935;p60"/>
          <p:cNvSpPr/>
          <p:nvPr/>
        </p:nvSpPr>
        <p:spPr>
          <a:xfrm>
            <a:off x="5724525" y="4494213"/>
            <a:ext cx="360363" cy="23177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5.0</a:t>
            </a:r>
            <a:endParaRPr b="0" i="0" sz="1400" u="none" cap="none" strike="noStrike">
              <a:solidFill>
                <a:srgbClr val="000000"/>
              </a:solidFill>
              <a:latin typeface="Arial"/>
              <a:ea typeface="Arial"/>
              <a:cs typeface="Arial"/>
              <a:sym typeface="Arial"/>
            </a:endParaRPr>
          </a:p>
        </p:txBody>
      </p:sp>
      <p:sp>
        <p:nvSpPr>
          <p:cNvPr id="936" name="Google Shape;936;p60"/>
          <p:cNvSpPr/>
          <p:nvPr/>
        </p:nvSpPr>
        <p:spPr>
          <a:xfrm>
            <a:off x="5724525" y="4235450"/>
            <a:ext cx="360363" cy="2587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4.0</a:t>
            </a:r>
            <a:endParaRPr b="0" i="0" sz="1400" u="none" cap="none" strike="noStrike">
              <a:solidFill>
                <a:srgbClr val="000000"/>
              </a:solidFill>
              <a:latin typeface="Arial"/>
              <a:ea typeface="Arial"/>
              <a:cs typeface="Arial"/>
              <a:sym typeface="Arial"/>
            </a:endParaRPr>
          </a:p>
        </p:txBody>
      </p:sp>
      <p:sp>
        <p:nvSpPr>
          <p:cNvPr id="937" name="Google Shape;937;p60"/>
          <p:cNvSpPr/>
          <p:nvPr/>
        </p:nvSpPr>
        <p:spPr>
          <a:xfrm>
            <a:off x="5724525" y="3965575"/>
            <a:ext cx="360363" cy="26987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3.0</a:t>
            </a:r>
            <a:endParaRPr b="0" i="0" sz="1400" u="none" cap="none" strike="noStrike">
              <a:solidFill>
                <a:srgbClr val="000000"/>
              </a:solidFill>
              <a:latin typeface="Arial"/>
              <a:ea typeface="Arial"/>
              <a:cs typeface="Arial"/>
              <a:sym typeface="Arial"/>
            </a:endParaRPr>
          </a:p>
        </p:txBody>
      </p:sp>
      <p:sp>
        <p:nvSpPr>
          <p:cNvPr id="938" name="Google Shape;938;p60"/>
          <p:cNvSpPr/>
          <p:nvPr/>
        </p:nvSpPr>
        <p:spPr>
          <a:xfrm>
            <a:off x="5724525" y="3694113"/>
            <a:ext cx="360363" cy="271463"/>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3.0</a:t>
            </a:r>
            <a:endParaRPr b="0" i="0" sz="1400" u="none" cap="none" strike="noStrike">
              <a:solidFill>
                <a:srgbClr val="000000"/>
              </a:solidFill>
              <a:latin typeface="Arial"/>
              <a:ea typeface="Arial"/>
              <a:cs typeface="Arial"/>
              <a:sym typeface="Arial"/>
            </a:endParaRPr>
          </a:p>
        </p:txBody>
      </p:sp>
      <p:sp>
        <p:nvSpPr>
          <p:cNvPr id="939" name="Google Shape;939;p60"/>
          <p:cNvSpPr/>
          <p:nvPr/>
        </p:nvSpPr>
        <p:spPr>
          <a:xfrm>
            <a:off x="5724525" y="3432175"/>
            <a:ext cx="360363" cy="261938"/>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1.0</a:t>
            </a:r>
            <a:endParaRPr b="0" i="0" sz="1400" u="none" cap="none" strike="noStrike">
              <a:solidFill>
                <a:srgbClr val="000000"/>
              </a:solidFill>
              <a:latin typeface="Arial"/>
              <a:ea typeface="Arial"/>
              <a:cs typeface="Arial"/>
              <a:sym typeface="Arial"/>
            </a:endParaRPr>
          </a:p>
        </p:txBody>
      </p:sp>
      <p:sp>
        <p:nvSpPr>
          <p:cNvPr id="940" name="Google Shape;940;p60"/>
          <p:cNvSpPr/>
          <p:nvPr/>
        </p:nvSpPr>
        <p:spPr>
          <a:xfrm>
            <a:off x="5724525" y="3213100"/>
            <a:ext cx="360363" cy="219075"/>
          </a:xfrm>
          <a:prstGeom prst="rect">
            <a:avLst/>
          </a:prstGeom>
          <a:noFill/>
          <a:ln>
            <a:noFill/>
          </a:ln>
        </p:spPr>
        <p:txBody>
          <a:bodyPr anchorCtr="0" anchor="ctr" bIns="46800" lIns="72000" spcFirstLastPara="1" rIns="72000" wrap="square" tIns="46800">
            <a:noAutofit/>
          </a:bodyPr>
          <a:lstStyle/>
          <a:p>
            <a:pPr indent="0" lvl="0" marL="0" marR="0" rtl="0" algn="ctr">
              <a:lnSpc>
                <a:spcPct val="100000"/>
              </a:lnSpc>
              <a:spcBef>
                <a:spcPts val="0"/>
              </a:spcBef>
              <a:spcAft>
                <a:spcPts val="0"/>
              </a:spcAft>
              <a:buClr>
                <a:schemeClr val="hlink"/>
              </a:buClr>
              <a:buSzPts val="560"/>
              <a:buFont typeface="Noto Sans Symbols"/>
              <a:buNone/>
            </a:pPr>
            <a:r>
              <a:rPr b="0" i="0" lang="en-US" sz="800" u="none" cap="none" strike="noStrike">
                <a:solidFill>
                  <a:schemeClr val="dk1"/>
                </a:solidFill>
                <a:latin typeface="Tahoma"/>
                <a:ea typeface="Tahoma"/>
                <a:cs typeface="Tahoma"/>
                <a:sym typeface="Tahoma"/>
              </a:rPr>
              <a:t>0.0</a:t>
            </a:r>
            <a:endParaRPr b="0" i="0" sz="1400" u="none" cap="none" strike="noStrike">
              <a:solidFill>
                <a:srgbClr val="000000"/>
              </a:solidFill>
              <a:latin typeface="Arial"/>
              <a:ea typeface="Arial"/>
              <a:cs typeface="Arial"/>
              <a:sym typeface="Arial"/>
            </a:endParaRPr>
          </a:p>
        </p:txBody>
      </p:sp>
      <p:cxnSp>
        <p:nvCxnSpPr>
          <p:cNvPr id="941" name="Google Shape;941;p60"/>
          <p:cNvCxnSpPr/>
          <p:nvPr/>
        </p:nvCxnSpPr>
        <p:spPr>
          <a:xfrm>
            <a:off x="5724525" y="3213100"/>
            <a:ext cx="360363" cy="0"/>
          </a:xfrm>
          <a:prstGeom prst="straightConnector1">
            <a:avLst/>
          </a:prstGeom>
          <a:noFill/>
          <a:ln cap="sq" cmpd="sng" w="12700">
            <a:solidFill>
              <a:schemeClr val="dk1"/>
            </a:solidFill>
            <a:prstDash val="solid"/>
            <a:round/>
            <a:headEnd len="sm" w="sm" type="none"/>
            <a:tailEnd len="sm" w="sm" type="none"/>
          </a:ln>
        </p:spPr>
      </p:cxnSp>
      <p:cxnSp>
        <p:nvCxnSpPr>
          <p:cNvPr id="942" name="Google Shape;942;p60"/>
          <p:cNvCxnSpPr/>
          <p:nvPr/>
        </p:nvCxnSpPr>
        <p:spPr>
          <a:xfrm>
            <a:off x="5724525" y="3432175"/>
            <a:ext cx="360363" cy="0"/>
          </a:xfrm>
          <a:prstGeom prst="straightConnector1">
            <a:avLst/>
          </a:prstGeom>
          <a:noFill/>
          <a:ln cap="flat" cmpd="sng" w="12700">
            <a:solidFill>
              <a:schemeClr val="dk1"/>
            </a:solidFill>
            <a:prstDash val="solid"/>
            <a:round/>
            <a:headEnd len="sm" w="sm" type="none"/>
            <a:tailEnd len="sm" w="sm" type="none"/>
          </a:ln>
        </p:spPr>
      </p:cxnSp>
      <p:cxnSp>
        <p:nvCxnSpPr>
          <p:cNvPr id="943" name="Google Shape;943;p60"/>
          <p:cNvCxnSpPr/>
          <p:nvPr/>
        </p:nvCxnSpPr>
        <p:spPr>
          <a:xfrm>
            <a:off x="5724525" y="3694113"/>
            <a:ext cx="360363" cy="0"/>
          </a:xfrm>
          <a:prstGeom prst="straightConnector1">
            <a:avLst/>
          </a:prstGeom>
          <a:noFill/>
          <a:ln cap="flat" cmpd="sng" w="12700">
            <a:solidFill>
              <a:schemeClr val="dk1"/>
            </a:solidFill>
            <a:prstDash val="solid"/>
            <a:round/>
            <a:headEnd len="sm" w="sm" type="none"/>
            <a:tailEnd len="sm" w="sm" type="none"/>
          </a:ln>
        </p:spPr>
      </p:cxnSp>
      <p:cxnSp>
        <p:nvCxnSpPr>
          <p:cNvPr id="944" name="Google Shape;944;p60"/>
          <p:cNvCxnSpPr/>
          <p:nvPr/>
        </p:nvCxnSpPr>
        <p:spPr>
          <a:xfrm>
            <a:off x="5724525" y="3965575"/>
            <a:ext cx="360363" cy="0"/>
          </a:xfrm>
          <a:prstGeom prst="straightConnector1">
            <a:avLst/>
          </a:prstGeom>
          <a:noFill/>
          <a:ln cap="flat" cmpd="sng" w="12700">
            <a:solidFill>
              <a:schemeClr val="dk1"/>
            </a:solidFill>
            <a:prstDash val="solid"/>
            <a:round/>
            <a:headEnd len="sm" w="sm" type="none"/>
            <a:tailEnd len="sm" w="sm" type="none"/>
          </a:ln>
        </p:spPr>
      </p:cxnSp>
      <p:cxnSp>
        <p:nvCxnSpPr>
          <p:cNvPr id="945" name="Google Shape;945;p60"/>
          <p:cNvCxnSpPr/>
          <p:nvPr/>
        </p:nvCxnSpPr>
        <p:spPr>
          <a:xfrm>
            <a:off x="5724525" y="4235450"/>
            <a:ext cx="360363" cy="0"/>
          </a:xfrm>
          <a:prstGeom prst="straightConnector1">
            <a:avLst/>
          </a:prstGeom>
          <a:noFill/>
          <a:ln cap="flat" cmpd="sng" w="12700">
            <a:solidFill>
              <a:schemeClr val="dk1"/>
            </a:solidFill>
            <a:prstDash val="solid"/>
            <a:round/>
            <a:headEnd len="sm" w="sm" type="none"/>
            <a:tailEnd len="sm" w="sm" type="none"/>
          </a:ln>
        </p:spPr>
      </p:cxnSp>
      <p:cxnSp>
        <p:nvCxnSpPr>
          <p:cNvPr id="946" name="Google Shape;946;p60"/>
          <p:cNvCxnSpPr/>
          <p:nvPr/>
        </p:nvCxnSpPr>
        <p:spPr>
          <a:xfrm>
            <a:off x="5724525" y="4494213"/>
            <a:ext cx="360363" cy="0"/>
          </a:xfrm>
          <a:prstGeom prst="straightConnector1">
            <a:avLst/>
          </a:prstGeom>
          <a:noFill/>
          <a:ln cap="flat" cmpd="sng" w="12700">
            <a:solidFill>
              <a:schemeClr val="dk1"/>
            </a:solidFill>
            <a:prstDash val="solid"/>
            <a:round/>
            <a:headEnd len="sm" w="sm" type="none"/>
            <a:tailEnd len="sm" w="sm" type="none"/>
          </a:ln>
        </p:spPr>
      </p:cxnSp>
      <p:cxnSp>
        <p:nvCxnSpPr>
          <p:cNvPr id="947" name="Google Shape;947;p60"/>
          <p:cNvCxnSpPr/>
          <p:nvPr/>
        </p:nvCxnSpPr>
        <p:spPr>
          <a:xfrm>
            <a:off x="5724525" y="4725988"/>
            <a:ext cx="360363" cy="0"/>
          </a:xfrm>
          <a:prstGeom prst="straightConnector1">
            <a:avLst/>
          </a:prstGeom>
          <a:noFill/>
          <a:ln cap="sq" cmpd="sng" w="12700">
            <a:solidFill>
              <a:schemeClr val="dk1"/>
            </a:solidFill>
            <a:prstDash val="solid"/>
            <a:round/>
            <a:headEnd len="sm" w="sm" type="none"/>
            <a:tailEnd len="sm" w="sm" type="none"/>
          </a:ln>
        </p:spPr>
      </p:cxnSp>
      <p:cxnSp>
        <p:nvCxnSpPr>
          <p:cNvPr id="948" name="Google Shape;948;p60"/>
          <p:cNvCxnSpPr/>
          <p:nvPr/>
        </p:nvCxnSpPr>
        <p:spPr>
          <a:xfrm>
            <a:off x="5724525" y="3213100"/>
            <a:ext cx="0" cy="1512888"/>
          </a:xfrm>
          <a:prstGeom prst="straightConnector1">
            <a:avLst/>
          </a:prstGeom>
          <a:noFill/>
          <a:ln cap="sq" cmpd="sng" w="12700">
            <a:solidFill>
              <a:schemeClr val="dk1"/>
            </a:solidFill>
            <a:prstDash val="solid"/>
            <a:round/>
            <a:headEnd len="sm" w="sm" type="none"/>
            <a:tailEnd len="sm" w="sm" type="none"/>
          </a:ln>
        </p:spPr>
      </p:cxnSp>
      <p:cxnSp>
        <p:nvCxnSpPr>
          <p:cNvPr id="949" name="Google Shape;949;p60"/>
          <p:cNvCxnSpPr/>
          <p:nvPr/>
        </p:nvCxnSpPr>
        <p:spPr>
          <a:xfrm>
            <a:off x="6084888" y="3213100"/>
            <a:ext cx="0" cy="1512888"/>
          </a:xfrm>
          <a:prstGeom prst="straightConnector1">
            <a:avLst/>
          </a:prstGeom>
          <a:noFill/>
          <a:ln cap="sq" cmpd="sng" w="12700">
            <a:solidFill>
              <a:schemeClr val="dk1"/>
            </a:solidFill>
            <a:prstDash val="solid"/>
            <a:round/>
            <a:headEnd len="sm" w="sm" type="none"/>
            <a:tailEnd len="sm" w="sm" type="none"/>
          </a:ln>
        </p:spPr>
      </p:cxnSp>
      <p:sp>
        <p:nvSpPr>
          <p:cNvPr id="950" name="Google Shape;950;p60"/>
          <p:cNvSpPr/>
          <p:nvPr/>
        </p:nvSpPr>
        <p:spPr>
          <a:xfrm>
            <a:off x="4211638" y="3490913"/>
            <a:ext cx="647700" cy="649288"/>
          </a:xfrm>
          <a:prstGeom prst="curvedRightArrow">
            <a:avLst>
              <a:gd fmla="val 20049" name="adj1"/>
              <a:gd fmla="val 40098" name="adj2"/>
              <a:gd fmla="val 33333" name="adj3"/>
            </a:avLst>
          </a:prstGeom>
          <a:solidFill>
            <a:schemeClr val="hlink"/>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51" name="Google Shape;951;p60"/>
          <p:cNvSpPr txBox="1"/>
          <p:nvPr/>
        </p:nvSpPr>
        <p:spPr>
          <a:xfrm>
            <a:off x="5076825" y="3752850"/>
            <a:ext cx="649288" cy="3667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ahoma"/>
                <a:ea typeface="Tahoma"/>
                <a:cs typeface="Tahoma"/>
                <a:sym typeface="Tahoma"/>
              </a:rPr>
              <a:t>λ=</a:t>
            </a:r>
            <a:endParaRPr b="1" i="0" sz="2400" u="none" cap="none" strike="noStrike">
              <a:solidFill>
                <a:schemeClr val="dk1"/>
              </a:solidFill>
              <a:latin typeface="Tahoma"/>
              <a:ea typeface="Tahoma"/>
              <a:cs typeface="Tahoma"/>
              <a:sym typeface="Tahoma"/>
            </a:endParaRPr>
          </a:p>
        </p:txBody>
      </p:sp>
      <p:sp>
        <p:nvSpPr>
          <p:cNvPr id="952" name="Google Shape;952;p60"/>
          <p:cNvSpPr txBox="1"/>
          <p:nvPr/>
        </p:nvSpPr>
        <p:spPr>
          <a:xfrm>
            <a:off x="6084888" y="3783013"/>
            <a:ext cx="649288"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Tahoma"/>
                <a:ea typeface="Tahoma"/>
                <a:cs typeface="Tahoma"/>
                <a:sym typeface="Tahoma"/>
              </a:rPr>
              <a:t>X =</a:t>
            </a:r>
            <a:endParaRPr b="1" i="0" sz="2000" u="none" cap="none" strike="noStrike">
              <a:solidFill>
                <a:schemeClr val="dk1"/>
              </a:solidFill>
              <a:latin typeface="Tahoma"/>
              <a:ea typeface="Tahoma"/>
              <a:cs typeface="Tahoma"/>
              <a:sym typeface="Tahoma"/>
            </a:endParaRPr>
          </a:p>
        </p:txBody>
      </p:sp>
      <p:sp>
        <p:nvSpPr>
          <p:cNvPr id="953" name="Google Shape;953;p60"/>
          <p:cNvSpPr txBox="1"/>
          <p:nvPr/>
        </p:nvSpPr>
        <p:spPr>
          <a:xfrm>
            <a:off x="6659563" y="5562600"/>
            <a:ext cx="2087562" cy="646331"/>
          </a:xfrm>
          <a:prstGeom prst="rect">
            <a:avLst/>
          </a:prstGeom>
          <a:solidFill>
            <a:schemeClr val="accent3"/>
          </a:solidFill>
          <a:ln cap="flat" cmpd="sng" w="25400">
            <a:solidFill>
              <a:srgbClr val="71884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Tahoma"/>
                <a:ea typeface="Tahoma"/>
                <a:cs typeface="Tahoma"/>
                <a:sym typeface="Tahoma"/>
              </a:rPr>
              <a:t>How do we now find the clusters?</a:t>
            </a:r>
            <a:endParaRPr b="0" i="0" sz="1400" u="none" cap="none" strike="noStrike">
              <a:solidFill>
                <a:srgbClr val="000000"/>
              </a:solidFill>
              <a:latin typeface="Arial"/>
              <a:ea typeface="Arial"/>
              <a:cs typeface="Arial"/>
              <a:sym typeface="Arial"/>
            </a:endParaRPr>
          </a:p>
        </p:txBody>
      </p:sp>
      <p:sp>
        <p:nvSpPr>
          <p:cNvPr id="954" name="Google Shape;954;p60"/>
          <p:cNvSpPr/>
          <p:nvPr/>
        </p:nvSpPr>
        <p:spPr>
          <a:xfrm>
            <a:off x="5627688" y="6307138"/>
            <a:ext cx="395288" cy="2190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630"/>
              <a:buFont typeface="Noto Sans Symbols"/>
              <a:buNone/>
            </a:pPr>
            <a:r>
              <a:rPr b="0" i="0" lang="en-US" sz="9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55" name="Google Shape;955;p60"/>
          <p:cNvSpPr/>
          <p:nvPr/>
        </p:nvSpPr>
        <p:spPr>
          <a:xfrm>
            <a:off x="5230813" y="6307138"/>
            <a:ext cx="396875" cy="2190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6</a:t>
            </a:r>
            <a:endParaRPr b="0" i="0" sz="1400" u="none" cap="none" strike="noStrike">
              <a:solidFill>
                <a:srgbClr val="000000"/>
              </a:solidFill>
              <a:latin typeface="Arial"/>
              <a:ea typeface="Arial"/>
              <a:cs typeface="Arial"/>
              <a:sym typeface="Arial"/>
            </a:endParaRPr>
          </a:p>
        </p:txBody>
      </p:sp>
      <p:sp>
        <p:nvSpPr>
          <p:cNvPr id="956" name="Google Shape;956;p60"/>
          <p:cNvSpPr/>
          <p:nvPr/>
        </p:nvSpPr>
        <p:spPr>
          <a:xfrm>
            <a:off x="5627688" y="6040438"/>
            <a:ext cx="395288" cy="266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630"/>
              <a:buFont typeface="Noto Sans Symbols"/>
              <a:buNone/>
            </a:pPr>
            <a:r>
              <a:rPr b="0" i="0" lang="en-US" sz="9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57" name="Google Shape;957;p60"/>
          <p:cNvSpPr/>
          <p:nvPr/>
        </p:nvSpPr>
        <p:spPr>
          <a:xfrm>
            <a:off x="5230813" y="6040438"/>
            <a:ext cx="396875" cy="26670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5</a:t>
            </a:r>
            <a:endParaRPr b="1" baseline="-25000" i="0" sz="800" u="none" cap="none" strike="noStrike">
              <a:solidFill>
                <a:srgbClr val="000000"/>
              </a:solidFill>
              <a:latin typeface="Verdana"/>
              <a:ea typeface="Verdana"/>
              <a:cs typeface="Verdana"/>
              <a:sym typeface="Verdana"/>
            </a:endParaRPr>
          </a:p>
        </p:txBody>
      </p:sp>
      <p:sp>
        <p:nvSpPr>
          <p:cNvPr id="958" name="Google Shape;958;p60"/>
          <p:cNvSpPr/>
          <p:nvPr/>
        </p:nvSpPr>
        <p:spPr>
          <a:xfrm>
            <a:off x="5627688" y="5767388"/>
            <a:ext cx="395288" cy="27305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630"/>
              <a:buFont typeface="Noto Sans Symbols"/>
              <a:buNone/>
            </a:pPr>
            <a:r>
              <a:rPr b="0" i="0" lang="en-US" sz="9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59" name="Google Shape;959;p60"/>
          <p:cNvSpPr/>
          <p:nvPr/>
        </p:nvSpPr>
        <p:spPr>
          <a:xfrm>
            <a:off x="5230813" y="5767388"/>
            <a:ext cx="396875" cy="273050"/>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4</a:t>
            </a:r>
            <a:endParaRPr b="1" baseline="-25000" i="0" sz="800" u="none" cap="none" strike="noStrike">
              <a:solidFill>
                <a:srgbClr val="000000"/>
              </a:solidFill>
              <a:latin typeface="Verdana"/>
              <a:ea typeface="Verdana"/>
              <a:cs typeface="Verdana"/>
              <a:sym typeface="Verdana"/>
            </a:endParaRPr>
          </a:p>
        </p:txBody>
      </p:sp>
      <p:sp>
        <p:nvSpPr>
          <p:cNvPr id="960" name="Google Shape;960;p60"/>
          <p:cNvSpPr/>
          <p:nvPr/>
        </p:nvSpPr>
        <p:spPr>
          <a:xfrm>
            <a:off x="5627688" y="5510213"/>
            <a:ext cx="395288" cy="2571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700"/>
              <a:buFont typeface="Noto Sans Symbols"/>
              <a:buNone/>
            </a:pPr>
            <a:r>
              <a:rPr b="0" i="0" lang="en-US" sz="10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61" name="Google Shape;961;p60"/>
          <p:cNvSpPr/>
          <p:nvPr/>
        </p:nvSpPr>
        <p:spPr>
          <a:xfrm>
            <a:off x="5230813" y="5510213"/>
            <a:ext cx="396875" cy="2571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3</a:t>
            </a:r>
            <a:endParaRPr b="0" i="0" sz="1400" u="none" cap="none" strike="noStrike">
              <a:solidFill>
                <a:srgbClr val="000000"/>
              </a:solidFill>
              <a:latin typeface="Arial"/>
              <a:ea typeface="Arial"/>
              <a:cs typeface="Arial"/>
              <a:sym typeface="Arial"/>
            </a:endParaRPr>
          </a:p>
        </p:txBody>
      </p:sp>
      <p:sp>
        <p:nvSpPr>
          <p:cNvPr id="962" name="Google Shape;962;p60"/>
          <p:cNvSpPr/>
          <p:nvPr/>
        </p:nvSpPr>
        <p:spPr>
          <a:xfrm>
            <a:off x="5627688" y="5240338"/>
            <a:ext cx="395288" cy="26987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700"/>
              <a:buFont typeface="Noto Sans Symbols"/>
              <a:buNone/>
            </a:pPr>
            <a:r>
              <a:rPr b="0" i="0" lang="en-US" sz="10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63" name="Google Shape;963;p60"/>
          <p:cNvSpPr/>
          <p:nvPr/>
        </p:nvSpPr>
        <p:spPr>
          <a:xfrm>
            <a:off x="5230813" y="5240338"/>
            <a:ext cx="396875" cy="269875"/>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2</a:t>
            </a:r>
            <a:endParaRPr b="0" i="0" sz="1400" u="none" cap="none" strike="noStrike">
              <a:solidFill>
                <a:srgbClr val="000000"/>
              </a:solidFill>
              <a:latin typeface="Arial"/>
              <a:ea typeface="Arial"/>
              <a:cs typeface="Arial"/>
              <a:sym typeface="Arial"/>
            </a:endParaRPr>
          </a:p>
        </p:txBody>
      </p:sp>
      <p:sp>
        <p:nvSpPr>
          <p:cNvPr id="964" name="Google Shape;964;p60"/>
          <p:cNvSpPr/>
          <p:nvPr/>
        </p:nvSpPr>
        <p:spPr>
          <a:xfrm>
            <a:off x="5627688" y="5013325"/>
            <a:ext cx="395288" cy="2270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700"/>
              <a:buFont typeface="Noto Sans Symbols"/>
              <a:buNone/>
            </a:pPr>
            <a:r>
              <a:rPr b="0" i="0" lang="en-US" sz="10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65" name="Google Shape;965;p60"/>
          <p:cNvSpPr/>
          <p:nvPr/>
        </p:nvSpPr>
        <p:spPr>
          <a:xfrm>
            <a:off x="5230813" y="5013325"/>
            <a:ext cx="396875" cy="2270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560"/>
              <a:buFont typeface="Noto Sans Symbols"/>
              <a:buNone/>
            </a:pPr>
            <a:r>
              <a:rPr b="1" i="0" lang="en-US" sz="800" u="none" cap="none" strike="noStrike">
                <a:solidFill>
                  <a:srgbClr val="000000"/>
                </a:solidFill>
                <a:latin typeface="Verdana"/>
                <a:ea typeface="Verdana"/>
                <a:cs typeface="Verdana"/>
                <a:sym typeface="Verdana"/>
              </a:rPr>
              <a:t>1</a:t>
            </a:r>
            <a:endParaRPr b="0" i="0" sz="1400" u="none" cap="none" strike="noStrike">
              <a:solidFill>
                <a:srgbClr val="000000"/>
              </a:solidFill>
              <a:latin typeface="Arial"/>
              <a:ea typeface="Arial"/>
              <a:cs typeface="Arial"/>
              <a:sym typeface="Arial"/>
            </a:endParaRPr>
          </a:p>
        </p:txBody>
      </p:sp>
      <p:cxnSp>
        <p:nvCxnSpPr>
          <p:cNvPr id="966" name="Google Shape;966;p60"/>
          <p:cNvCxnSpPr/>
          <p:nvPr/>
        </p:nvCxnSpPr>
        <p:spPr>
          <a:xfrm>
            <a:off x="5230813" y="5013325"/>
            <a:ext cx="792163" cy="0"/>
          </a:xfrm>
          <a:prstGeom prst="straightConnector1">
            <a:avLst/>
          </a:prstGeom>
          <a:noFill/>
          <a:ln cap="rnd" cmpd="sng" w="12700">
            <a:solidFill>
              <a:schemeClr val="dk1"/>
            </a:solidFill>
            <a:prstDash val="solid"/>
            <a:round/>
            <a:headEnd len="sm" w="sm" type="none"/>
            <a:tailEnd len="sm" w="sm" type="none"/>
          </a:ln>
        </p:spPr>
      </p:cxnSp>
      <p:cxnSp>
        <p:nvCxnSpPr>
          <p:cNvPr id="967" name="Google Shape;967;p60"/>
          <p:cNvCxnSpPr/>
          <p:nvPr/>
        </p:nvCxnSpPr>
        <p:spPr>
          <a:xfrm>
            <a:off x="5230813" y="5240338"/>
            <a:ext cx="792163" cy="0"/>
          </a:xfrm>
          <a:prstGeom prst="straightConnector1">
            <a:avLst/>
          </a:prstGeom>
          <a:noFill/>
          <a:ln cap="rnd" cmpd="sng" w="12700">
            <a:solidFill>
              <a:schemeClr val="dk1"/>
            </a:solidFill>
            <a:prstDash val="solid"/>
            <a:round/>
            <a:headEnd len="sm" w="sm" type="none"/>
            <a:tailEnd len="sm" w="sm" type="none"/>
          </a:ln>
        </p:spPr>
      </p:cxnSp>
      <p:cxnSp>
        <p:nvCxnSpPr>
          <p:cNvPr id="968" name="Google Shape;968;p60"/>
          <p:cNvCxnSpPr/>
          <p:nvPr/>
        </p:nvCxnSpPr>
        <p:spPr>
          <a:xfrm>
            <a:off x="5230813" y="5510213"/>
            <a:ext cx="792163" cy="0"/>
          </a:xfrm>
          <a:prstGeom prst="straightConnector1">
            <a:avLst/>
          </a:prstGeom>
          <a:noFill/>
          <a:ln cap="rnd" cmpd="sng" w="12700">
            <a:solidFill>
              <a:schemeClr val="dk1"/>
            </a:solidFill>
            <a:prstDash val="solid"/>
            <a:round/>
            <a:headEnd len="sm" w="sm" type="none"/>
            <a:tailEnd len="sm" w="sm" type="none"/>
          </a:ln>
        </p:spPr>
      </p:cxnSp>
      <p:cxnSp>
        <p:nvCxnSpPr>
          <p:cNvPr id="969" name="Google Shape;969;p60"/>
          <p:cNvCxnSpPr/>
          <p:nvPr/>
        </p:nvCxnSpPr>
        <p:spPr>
          <a:xfrm>
            <a:off x="5230813" y="5767388"/>
            <a:ext cx="792163" cy="0"/>
          </a:xfrm>
          <a:prstGeom prst="straightConnector1">
            <a:avLst/>
          </a:prstGeom>
          <a:noFill/>
          <a:ln cap="rnd" cmpd="sng" w="12700">
            <a:solidFill>
              <a:schemeClr val="dk1"/>
            </a:solidFill>
            <a:prstDash val="solid"/>
            <a:round/>
            <a:headEnd len="sm" w="sm" type="none"/>
            <a:tailEnd len="sm" w="sm" type="none"/>
          </a:ln>
        </p:spPr>
      </p:cxnSp>
      <p:cxnSp>
        <p:nvCxnSpPr>
          <p:cNvPr id="970" name="Google Shape;970;p60"/>
          <p:cNvCxnSpPr/>
          <p:nvPr/>
        </p:nvCxnSpPr>
        <p:spPr>
          <a:xfrm>
            <a:off x="5230813" y="6040438"/>
            <a:ext cx="792163" cy="0"/>
          </a:xfrm>
          <a:prstGeom prst="straightConnector1">
            <a:avLst/>
          </a:prstGeom>
          <a:noFill/>
          <a:ln cap="rnd" cmpd="sng" w="12700">
            <a:solidFill>
              <a:schemeClr val="dk1"/>
            </a:solidFill>
            <a:prstDash val="solid"/>
            <a:round/>
            <a:headEnd len="sm" w="sm" type="none"/>
            <a:tailEnd len="sm" w="sm" type="none"/>
          </a:ln>
        </p:spPr>
      </p:cxnSp>
      <p:cxnSp>
        <p:nvCxnSpPr>
          <p:cNvPr id="971" name="Google Shape;971;p60"/>
          <p:cNvCxnSpPr/>
          <p:nvPr/>
        </p:nvCxnSpPr>
        <p:spPr>
          <a:xfrm>
            <a:off x="5230813" y="6307138"/>
            <a:ext cx="792163" cy="0"/>
          </a:xfrm>
          <a:prstGeom prst="straightConnector1">
            <a:avLst/>
          </a:prstGeom>
          <a:noFill/>
          <a:ln cap="rnd" cmpd="sng" w="12700">
            <a:solidFill>
              <a:schemeClr val="dk1"/>
            </a:solidFill>
            <a:prstDash val="solid"/>
            <a:round/>
            <a:headEnd len="sm" w="sm" type="none"/>
            <a:tailEnd len="sm" w="sm" type="none"/>
          </a:ln>
        </p:spPr>
      </p:cxnSp>
      <p:cxnSp>
        <p:nvCxnSpPr>
          <p:cNvPr id="972" name="Google Shape;972;p60"/>
          <p:cNvCxnSpPr/>
          <p:nvPr/>
        </p:nvCxnSpPr>
        <p:spPr>
          <a:xfrm>
            <a:off x="5230813" y="6526213"/>
            <a:ext cx="792163" cy="0"/>
          </a:xfrm>
          <a:prstGeom prst="straightConnector1">
            <a:avLst/>
          </a:prstGeom>
          <a:noFill/>
          <a:ln cap="rnd" cmpd="sng" w="12700">
            <a:solidFill>
              <a:schemeClr val="dk1"/>
            </a:solidFill>
            <a:prstDash val="solid"/>
            <a:round/>
            <a:headEnd len="sm" w="sm" type="none"/>
            <a:tailEnd len="sm" w="sm" type="none"/>
          </a:ln>
        </p:spPr>
      </p:cxnSp>
      <p:cxnSp>
        <p:nvCxnSpPr>
          <p:cNvPr id="973" name="Google Shape;973;p60"/>
          <p:cNvCxnSpPr/>
          <p:nvPr/>
        </p:nvCxnSpPr>
        <p:spPr>
          <a:xfrm>
            <a:off x="5230813" y="5013325"/>
            <a:ext cx="0" cy="1512888"/>
          </a:xfrm>
          <a:prstGeom prst="straightConnector1">
            <a:avLst/>
          </a:prstGeom>
          <a:noFill/>
          <a:ln cap="rnd" cmpd="sng" w="12700">
            <a:solidFill>
              <a:schemeClr val="dk1"/>
            </a:solidFill>
            <a:prstDash val="solid"/>
            <a:round/>
            <a:headEnd len="sm" w="sm" type="none"/>
            <a:tailEnd len="sm" w="sm" type="none"/>
          </a:ln>
        </p:spPr>
      </p:cxnSp>
      <p:cxnSp>
        <p:nvCxnSpPr>
          <p:cNvPr id="974" name="Google Shape;974;p60"/>
          <p:cNvCxnSpPr/>
          <p:nvPr/>
        </p:nvCxnSpPr>
        <p:spPr>
          <a:xfrm>
            <a:off x="5627688" y="5013325"/>
            <a:ext cx="0" cy="1512888"/>
          </a:xfrm>
          <a:prstGeom prst="straightConnector1">
            <a:avLst/>
          </a:prstGeom>
          <a:noFill/>
          <a:ln cap="rnd" cmpd="sng" w="12700">
            <a:solidFill>
              <a:schemeClr val="dk1"/>
            </a:solidFill>
            <a:prstDash val="solid"/>
            <a:round/>
            <a:headEnd len="sm" w="sm" type="none"/>
            <a:tailEnd len="sm" w="sm" type="none"/>
          </a:ln>
        </p:spPr>
      </p:cxnSp>
      <p:cxnSp>
        <p:nvCxnSpPr>
          <p:cNvPr id="975" name="Google Shape;975;p60"/>
          <p:cNvCxnSpPr/>
          <p:nvPr/>
        </p:nvCxnSpPr>
        <p:spPr>
          <a:xfrm>
            <a:off x="6022975" y="5013325"/>
            <a:ext cx="0" cy="1512888"/>
          </a:xfrm>
          <a:prstGeom prst="straightConnector1">
            <a:avLst/>
          </a:prstGeom>
          <a:noFill/>
          <a:ln cap="rnd" cmpd="sng" w="12700">
            <a:solidFill>
              <a:schemeClr val="dk1"/>
            </a:solidFill>
            <a:prstDash val="solid"/>
            <a:round/>
            <a:headEnd len="sm" w="sm" type="none"/>
            <a:tailEnd len="sm" w="sm" type="none"/>
          </a:ln>
        </p:spPr>
      </p:cxnSp>
      <p:sp>
        <p:nvSpPr>
          <p:cNvPr id="976" name="Google Shape;976;p60"/>
          <p:cNvSpPr/>
          <p:nvPr/>
        </p:nvSpPr>
        <p:spPr>
          <a:xfrm>
            <a:off x="6979085" y="3228083"/>
            <a:ext cx="331788" cy="1522413"/>
          </a:xfrm>
          <a:prstGeom prst="rect">
            <a:avLst/>
          </a:prstGeom>
          <a:solidFill>
            <a:schemeClr val="accent1">
              <a:alpha val="29411"/>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Tahoma"/>
              <a:ea typeface="Tahoma"/>
              <a:cs typeface="Tahoma"/>
              <a:sym typeface="Tahoma"/>
            </a:endParaRPr>
          </a:p>
        </p:txBody>
      </p:sp>
      <p:sp>
        <p:nvSpPr>
          <p:cNvPr id="977" name="Google Shape;977;p60"/>
          <p:cNvSpPr/>
          <p:nvPr/>
        </p:nvSpPr>
        <p:spPr>
          <a:xfrm rot="8678935">
            <a:off x="6110288" y="4848225"/>
            <a:ext cx="1093788" cy="304800"/>
          </a:xfrm>
          <a:prstGeom prst="rightArrow">
            <a:avLst>
              <a:gd fmla="val 50000" name="adj1"/>
              <a:gd fmla="val 89714"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78" name="Google Shape;978;p60"/>
          <p:cNvSpPr/>
          <p:nvPr/>
        </p:nvSpPr>
        <p:spPr>
          <a:xfrm>
            <a:off x="5410200" y="1905000"/>
            <a:ext cx="914400" cy="304800"/>
          </a:xfrm>
          <a:prstGeom prst="rightArrow">
            <a:avLst>
              <a:gd fmla="val 50000" name="adj1"/>
              <a:gd fmla="val 89714"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aphicFrame>
        <p:nvGraphicFramePr>
          <p:cNvPr id="979" name="Google Shape;979;p60"/>
          <p:cNvGraphicFramePr/>
          <p:nvPr/>
        </p:nvGraphicFramePr>
        <p:xfrm>
          <a:off x="6629400" y="1598841"/>
          <a:ext cx="3000000" cy="3000000"/>
        </p:xfrm>
        <a:graphic>
          <a:graphicData uri="http://schemas.openxmlformats.org/drawingml/2006/table">
            <a:tbl>
              <a:tblPr>
                <a:noFill/>
                <a:tableStyleId>{62C44333-67F7-4E5A-B381-729E816021DC}</a:tableStyleId>
              </a:tblPr>
              <a:tblGrid>
                <a:gridCol w="298425"/>
                <a:gridCol w="299450"/>
                <a:gridCol w="301525"/>
                <a:gridCol w="302550"/>
                <a:gridCol w="299450"/>
                <a:gridCol w="302550"/>
                <a:gridCol w="299450"/>
              </a:tblGrid>
              <a:tr h="208425">
                <a:tc>
                  <a:txBody>
                    <a:bodyPr/>
                    <a:lstStyle/>
                    <a:p>
                      <a:pPr indent="0" lvl="0" marL="0" marR="0" rtl="0" algn="ctr">
                        <a:lnSpc>
                          <a:spcPct val="100000"/>
                        </a:lnSpc>
                        <a:spcBef>
                          <a:spcPts val="0"/>
                        </a:spcBef>
                        <a:spcAft>
                          <a:spcPts val="0"/>
                        </a:spcAft>
                        <a:buClr>
                          <a:schemeClr val="hlink"/>
                        </a:buClr>
                        <a:buSzPts val="560"/>
                        <a:buFont typeface="Noto Sans Symbols"/>
                        <a:buNone/>
                      </a:pPr>
                      <a:r>
                        <a:t/>
                      </a:r>
                      <a:endParaRPr sz="8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r>
              <a:tr h="207575">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8425">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98925">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8425">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4</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6700">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5</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3</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09300">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6</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B2B2B2"/>
                    </a:solidFill>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0</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-1</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hlink"/>
                        </a:buClr>
                        <a:buSzPts val="560"/>
                        <a:buFont typeface="Noto Sans Symbols"/>
                        <a:buNone/>
                      </a:pPr>
                      <a:r>
                        <a:rPr lang="en-US" sz="800" u="none" cap="none" strike="noStrike"/>
                        <a:t>2</a:t>
                      </a:r>
                      <a:endParaRPr sz="1400" u="none" cap="none" strike="noStrike"/>
                    </a:p>
                  </a:txBody>
                  <a:tcPr marT="46800" marB="46800" marR="72000" marL="720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000000">
                        <a:alpha val="49411"/>
                      </a:srgbClr>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61"/>
          <p:cNvSpPr/>
          <p:nvPr/>
        </p:nvSpPr>
        <p:spPr>
          <a:xfrm>
            <a:off x="7956551" y="5156199"/>
            <a:ext cx="719138" cy="647700"/>
          </a:xfrm>
          <a:prstGeom prst="ellipse">
            <a:avLst/>
          </a:prstGeom>
          <a:solidFill>
            <a:schemeClr val="accent1">
              <a:alpha val="34117"/>
            </a:scheme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5" name="Google Shape;985;p61"/>
          <p:cNvSpPr/>
          <p:nvPr/>
        </p:nvSpPr>
        <p:spPr>
          <a:xfrm>
            <a:off x="6948488" y="5222874"/>
            <a:ext cx="719138" cy="720725"/>
          </a:xfrm>
          <a:prstGeom prst="ellipse">
            <a:avLst/>
          </a:prstGeom>
          <a:solidFill>
            <a:schemeClr val="accent1">
              <a:alpha val="34117"/>
            </a:schemeClr>
          </a:solidFill>
          <a:ln cap="flat" cmpd="sng" w="12700">
            <a:solidFill>
              <a:schemeClr val="dk1"/>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86" name="Google Shape;986;p6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Spectral Partitioning</a:t>
            </a:r>
            <a:endParaRPr/>
          </a:p>
        </p:txBody>
      </p:sp>
      <p:sp>
        <p:nvSpPr>
          <p:cNvPr id="987" name="Google Shape;987;p61"/>
          <p:cNvSpPr txBox="1"/>
          <p:nvPr>
            <p:ph idx="1" type="body"/>
          </p:nvPr>
        </p:nvSpPr>
        <p:spPr>
          <a:xfrm>
            <a:off x="457200" y="1295400"/>
            <a:ext cx="8229600" cy="3606801"/>
          </a:xfrm>
          <a:prstGeom prst="rect">
            <a:avLst/>
          </a:prstGeom>
          <a:noFill/>
          <a:ln>
            <a:noFill/>
          </a:ln>
        </p:spPr>
        <p:txBody>
          <a:bodyPr anchorCtr="0" anchor="t" bIns="45700" lIns="91425" spcFirstLastPara="1" rIns="91425" wrap="square" tIns="45700">
            <a:normAutofit lnSpcReduction="10000"/>
          </a:bodyPr>
          <a:lstStyle/>
          <a:p>
            <a:pPr indent="-342900" lvl="0" marL="342900" rtl="0" algn="l">
              <a:lnSpc>
                <a:spcPct val="100000"/>
              </a:lnSpc>
              <a:spcBef>
                <a:spcPts val="0"/>
              </a:spcBef>
              <a:spcAft>
                <a:spcPts val="0"/>
              </a:spcAft>
              <a:buSzPts val="2800"/>
              <a:buFont typeface="Noto Sans Symbols"/>
              <a:buChar char="❑"/>
            </a:pPr>
            <a:r>
              <a:rPr b="1" lang="en-US"/>
              <a:t>3)</a:t>
            </a:r>
            <a:r>
              <a:rPr lang="en-US"/>
              <a:t> </a:t>
            </a:r>
            <a:r>
              <a:rPr b="1" lang="en-US">
                <a:solidFill>
                  <a:srgbClr val="0000FF"/>
                </a:solidFill>
              </a:rPr>
              <a:t>Grouping:</a:t>
            </a:r>
            <a:endParaRPr/>
          </a:p>
          <a:p>
            <a:pPr indent="-285750" lvl="1" marL="742950" rtl="0" algn="l">
              <a:lnSpc>
                <a:spcPct val="100000"/>
              </a:lnSpc>
              <a:spcBef>
                <a:spcPts val="444"/>
              </a:spcBef>
              <a:spcAft>
                <a:spcPts val="0"/>
              </a:spcAft>
              <a:buSzPts val="2400"/>
              <a:buChar char="⮚"/>
            </a:pPr>
            <a:r>
              <a:rPr lang="en-US"/>
              <a:t>Sort components of reduced 1-dimensional vector</a:t>
            </a:r>
            <a:endParaRPr/>
          </a:p>
          <a:p>
            <a:pPr indent="-285750" lvl="1" marL="742950" rtl="0" algn="l">
              <a:lnSpc>
                <a:spcPct val="100000"/>
              </a:lnSpc>
              <a:spcBef>
                <a:spcPts val="444"/>
              </a:spcBef>
              <a:spcAft>
                <a:spcPts val="0"/>
              </a:spcAft>
              <a:buSzPts val="2400"/>
              <a:buChar char="⮚"/>
            </a:pPr>
            <a:r>
              <a:rPr lang="en-US"/>
              <a:t>Identify clusters by splitting the sorted vector in two</a:t>
            </a:r>
            <a:endParaRPr/>
          </a:p>
          <a:p>
            <a:pPr indent="-342900" lvl="0" marL="342900" rtl="0" algn="l">
              <a:lnSpc>
                <a:spcPct val="100000"/>
              </a:lnSpc>
              <a:spcBef>
                <a:spcPts val="518"/>
              </a:spcBef>
              <a:spcAft>
                <a:spcPts val="0"/>
              </a:spcAft>
              <a:buSzPts val="2800"/>
              <a:buFont typeface="Noto Sans Symbols"/>
              <a:buChar char="❑"/>
            </a:pPr>
            <a:r>
              <a:rPr b="1" lang="en-US">
                <a:solidFill>
                  <a:srgbClr val="D60093"/>
                </a:solidFill>
              </a:rPr>
              <a:t>How to choose a splitting point?</a:t>
            </a:r>
            <a:endParaRPr/>
          </a:p>
          <a:p>
            <a:pPr indent="-285750" lvl="1" marL="742950" rtl="0" algn="l">
              <a:lnSpc>
                <a:spcPct val="100000"/>
              </a:lnSpc>
              <a:spcBef>
                <a:spcPts val="444"/>
              </a:spcBef>
              <a:spcAft>
                <a:spcPts val="0"/>
              </a:spcAft>
              <a:buSzPts val="2400"/>
              <a:buChar char="⮚"/>
            </a:pPr>
            <a:r>
              <a:rPr lang="en-US"/>
              <a:t>Naïve approaches: </a:t>
            </a:r>
            <a:endParaRPr/>
          </a:p>
          <a:p>
            <a:pPr indent="-228600" lvl="2" marL="1143000" rtl="0" algn="l">
              <a:lnSpc>
                <a:spcPct val="100000"/>
              </a:lnSpc>
              <a:spcBef>
                <a:spcPts val="407"/>
              </a:spcBef>
              <a:spcAft>
                <a:spcPts val="0"/>
              </a:spcAft>
              <a:buSzPts val="2200"/>
              <a:buFont typeface="Calibri"/>
              <a:buChar char="•"/>
            </a:pPr>
            <a:r>
              <a:rPr lang="en-US"/>
              <a:t>Split at </a:t>
            </a:r>
            <a:r>
              <a:rPr b="1" lang="en-US"/>
              <a:t>0</a:t>
            </a:r>
            <a:r>
              <a:rPr lang="en-US"/>
              <a:t> or median value</a:t>
            </a:r>
            <a:endParaRPr/>
          </a:p>
          <a:p>
            <a:pPr indent="-285750" lvl="1" marL="742950" rtl="0" algn="l">
              <a:lnSpc>
                <a:spcPct val="100000"/>
              </a:lnSpc>
              <a:spcBef>
                <a:spcPts val="444"/>
              </a:spcBef>
              <a:spcAft>
                <a:spcPts val="0"/>
              </a:spcAft>
              <a:buSzPts val="2400"/>
              <a:buChar char="⮚"/>
            </a:pPr>
            <a:r>
              <a:rPr lang="en-US"/>
              <a:t>More expensive approaches:</a:t>
            </a:r>
            <a:endParaRPr/>
          </a:p>
          <a:p>
            <a:pPr indent="-228600" lvl="2" marL="1143000" rtl="0" algn="l">
              <a:lnSpc>
                <a:spcPct val="100000"/>
              </a:lnSpc>
              <a:spcBef>
                <a:spcPts val="407"/>
              </a:spcBef>
              <a:spcAft>
                <a:spcPts val="0"/>
              </a:spcAft>
              <a:buSzPts val="2200"/>
              <a:buFont typeface="Calibri"/>
              <a:buChar char="•"/>
            </a:pPr>
            <a:r>
              <a:rPr lang="en-US"/>
              <a:t>Attempt to minimize normalized cut in 1-dimension </a:t>
            </a:r>
            <a:br>
              <a:rPr lang="en-US"/>
            </a:br>
            <a:r>
              <a:rPr lang="en-US"/>
              <a:t>(sweep over ordering of nodes induced by the eigenvector)</a:t>
            </a:r>
            <a:endParaRPr/>
          </a:p>
          <a:p>
            <a:pPr indent="-144780" lvl="1" marL="742950" rtl="0" algn="l">
              <a:lnSpc>
                <a:spcPct val="100000"/>
              </a:lnSpc>
              <a:spcBef>
                <a:spcPts val="444"/>
              </a:spcBef>
              <a:spcAft>
                <a:spcPts val="0"/>
              </a:spcAft>
              <a:buSzPts val="2400"/>
              <a:buNone/>
            </a:pPr>
            <a:r>
              <a:t/>
            </a:r>
            <a:endParaRPr/>
          </a:p>
        </p:txBody>
      </p:sp>
      <p:sp>
        <p:nvSpPr>
          <p:cNvPr id="988" name="Google Shape;988;p6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989" name="Google Shape;989;p61"/>
          <p:cNvSpPr/>
          <p:nvPr/>
        </p:nvSpPr>
        <p:spPr>
          <a:xfrm>
            <a:off x="635000" y="5118101"/>
            <a:ext cx="647700" cy="649288"/>
          </a:xfrm>
          <a:prstGeom prst="curvedRightArrow">
            <a:avLst>
              <a:gd fmla="val 20049" name="adj1"/>
              <a:gd fmla="val 40098" name="adj2"/>
              <a:gd fmla="val 33333" name="adj3"/>
            </a:avLst>
          </a:prstGeom>
          <a:solidFill>
            <a:schemeClr val="hlink"/>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990" name="Google Shape;990;p61"/>
          <p:cNvSpPr/>
          <p:nvPr/>
        </p:nvSpPr>
        <p:spPr>
          <a:xfrm>
            <a:off x="2106612" y="6418264"/>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91" name="Google Shape;991;p61"/>
          <p:cNvSpPr/>
          <p:nvPr/>
        </p:nvSpPr>
        <p:spPr>
          <a:xfrm>
            <a:off x="1716087" y="6418264"/>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6</a:t>
            </a:r>
            <a:endParaRPr b="0" i="0" sz="1400" u="none" cap="none" strike="noStrike">
              <a:solidFill>
                <a:srgbClr val="000000"/>
              </a:solidFill>
              <a:latin typeface="Arial"/>
              <a:ea typeface="Arial"/>
              <a:cs typeface="Arial"/>
              <a:sym typeface="Arial"/>
            </a:endParaRPr>
          </a:p>
        </p:txBody>
      </p:sp>
      <p:sp>
        <p:nvSpPr>
          <p:cNvPr id="992" name="Google Shape;992;p61"/>
          <p:cNvSpPr/>
          <p:nvPr/>
        </p:nvSpPr>
        <p:spPr>
          <a:xfrm>
            <a:off x="2106612" y="6115051"/>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93" name="Google Shape;993;p61"/>
          <p:cNvSpPr/>
          <p:nvPr/>
        </p:nvSpPr>
        <p:spPr>
          <a:xfrm>
            <a:off x="1716087" y="6115051"/>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5</a:t>
            </a:r>
            <a:endParaRPr b="0" baseline="-25000" i="0" sz="1400" u="none" cap="none" strike="noStrike">
              <a:solidFill>
                <a:srgbClr val="000000"/>
              </a:solidFill>
              <a:latin typeface="Verdana"/>
              <a:ea typeface="Verdana"/>
              <a:cs typeface="Verdana"/>
              <a:sym typeface="Verdana"/>
            </a:endParaRPr>
          </a:p>
        </p:txBody>
      </p:sp>
      <p:sp>
        <p:nvSpPr>
          <p:cNvPr id="994" name="Google Shape;994;p61"/>
          <p:cNvSpPr/>
          <p:nvPr/>
        </p:nvSpPr>
        <p:spPr>
          <a:xfrm>
            <a:off x="2106612" y="5811839"/>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95" name="Google Shape;995;p61"/>
          <p:cNvSpPr/>
          <p:nvPr/>
        </p:nvSpPr>
        <p:spPr>
          <a:xfrm>
            <a:off x="1716087" y="5811839"/>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4</a:t>
            </a:r>
            <a:endParaRPr b="0" baseline="-25000" i="0" sz="1400" u="none" cap="none" strike="noStrike">
              <a:solidFill>
                <a:srgbClr val="000000"/>
              </a:solidFill>
              <a:latin typeface="Verdana"/>
              <a:ea typeface="Verdana"/>
              <a:cs typeface="Verdana"/>
              <a:sym typeface="Verdana"/>
            </a:endParaRPr>
          </a:p>
        </p:txBody>
      </p:sp>
      <p:sp>
        <p:nvSpPr>
          <p:cNvPr id="996" name="Google Shape;996;p61"/>
          <p:cNvSpPr/>
          <p:nvPr/>
        </p:nvSpPr>
        <p:spPr>
          <a:xfrm>
            <a:off x="2106612" y="5508626"/>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997" name="Google Shape;997;p61"/>
          <p:cNvSpPr/>
          <p:nvPr/>
        </p:nvSpPr>
        <p:spPr>
          <a:xfrm>
            <a:off x="1716087" y="5508626"/>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3</a:t>
            </a:r>
            <a:endParaRPr b="0" i="0" sz="1400" u="none" cap="none" strike="noStrike">
              <a:solidFill>
                <a:srgbClr val="000000"/>
              </a:solidFill>
              <a:latin typeface="Arial"/>
              <a:ea typeface="Arial"/>
              <a:cs typeface="Arial"/>
              <a:sym typeface="Arial"/>
            </a:endParaRPr>
          </a:p>
        </p:txBody>
      </p:sp>
      <p:sp>
        <p:nvSpPr>
          <p:cNvPr id="998" name="Google Shape;998;p61"/>
          <p:cNvSpPr/>
          <p:nvPr/>
        </p:nvSpPr>
        <p:spPr>
          <a:xfrm>
            <a:off x="2106612" y="5205414"/>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999" name="Google Shape;999;p61"/>
          <p:cNvSpPr/>
          <p:nvPr/>
        </p:nvSpPr>
        <p:spPr>
          <a:xfrm>
            <a:off x="1716087" y="5205414"/>
            <a:ext cx="39052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2</a:t>
            </a:r>
            <a:endParaRPr b="0" i="0" sz="1400" u="none" cap="none" strike="noStrike">
              <a:solidFill>
                <a:srgbClr val="000000"/>
              </a:solidFill>
              <a:latin typeface="Arial"/>
              <a:ea typeface="Arial"/>
              <a:cs typeface="Arial"/>
              <a:sym typeface="Arial"/>
            </a:endParaRPr>
          </a:p>
        </p:txBody>
      </p:sp>
      <p:sp>
        <p:nvSpPr>
          <p:cNvPr id="1000" name="Google Shape;1000;p61"/>
          <p:cNvSpPr/>
          <p:nvPr/>
        </p:nvSpPr>
        <p:spPr>
          <a:xfrm>
            <a:off x="2106612" y="4902201"/>
            <a:ext cx="473075"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01" name="Google Shape;1001;p61"/>
          <p:cNvSpPr/>
          <p:nvPr/>
        </p:nvSpPr>
        <p:spPr>
          <a:xfrm>
            <a:off x="1716087" y="4876801"/>
            <a:ext cx="390525" cy="328614"/>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1</a:t>
            </a:r>
            <a:endParaRPr b="0" i="0" sz="1400" u="none" cap="none" strike="noStrike">
              <a:solidFill>
                <a:srgbClr val="000000"/>
              </a:solidFill>
              <a:latin typeface="Arial"/>
              <a:ea typeface="Arial"/>
              <a:cs typeface="Arial"/>
              <a:sym typeface="Arial"/>
            </a:endParaRPr>
          </a:p>
        </p:txBody>
      </p:sp>
      <p:cxnSp>
        <p:nvCxnSpPr>
          <p:cNvPr id="1002" name="Google Shape;1002;p61"/>
          <p:cNvCxnSpPr/>
          <p:nvPr/>
        </p:nvCxnSpPr>
        <p:spPr>
          <a:xfrm>
            <a:off x="1716087" y="4876800"/>
            <a:ext cx="863600" cy="0"/>
          </a:xfrm>
          <a:prstGeom prst="straightConnector1">
            <a:avLst/>
          </a:prstGeom>
          <a:noFill/>
          <a:ln cap="rnd" cmpd="sng" w="12700">
            <a:solidFill>
              <a:schemeClr val="dk1"/>
            </a:solidFill>
            <a:prstDash val="solid"/>
            <a:round/>
            <a:headEnd len="sm" w="sm" type="none"/>
            <a:tailEnd len="sm" w="sm" type="none"/>
          </a:ln>
        </p:spPr>
      </p:cxnSp>
      <p:cxnSp>
        <p:nvCxnSpPr>
          <p:cNvPr id="1003" name="Google Shape;1003;p61"/>
          <p:cNvCxnSpPr/>
          <p:nvPr/>
        </p:nvCxnSpPr>
        <p:spPr>
          <a:xfrm>
            <a:off x="1716087" y="5205414"/>
            <a:ext cx="863600" cy="0"/>
          </a:xfrm>
          <a:prstGeom prst="straightConnector1">
            <a:avLst/>
          </a:prstGeom>
          <a:noFill/>
          <a:ln cap="rnd" cmpd="sng" w="12700">
            <a:solidFill>
              <a:schemeClr val="dk1"/>
            </a:solidFill>
            <a:prstDash val="solid"/>
            <a:round/>
            <a:headEnd len="sm" w="sm" type="none"/>
            <a:tailEnd len="sm" w="sm" type="none"/>
          </a:ln>
        </p:spPr>
      </p:cxnSp>
      <p:cxnSp>
        <p:nvCxnSpPr>
          <p:cNvPr id="1004" name="Google Shape;1004;p61"/>
          <p:cNvCxnSpPr/>
          <p:nvPr/>
        </p:nvCxnSpPr>
        <p:spPr>
          <a:xfrm>
            <a:off x="1716087" y="5508626"/>
            <a:ext cx="863600" cy="0"/>
          </a:xfrm>
          <a:prstGeom prst="straightConnector1">
            <a:avLst/>
          </a:prstGeom>
          <a:noFill/>
          <a:ln cap="rnd" cmpd="sng" w="12700">
            <a:solidFill>
              <a:schemeClr val="dk1"/>
            </a:solidFill>
            <a:prstDash val="solid"/>
            <a:round/>
            <a:headEnd len="sm" w="sm" type="none"/>
            <a:tailEnd len="sm" w="sm" type="none"/>
          </a:ln>
        </p:spPr>
      </p:cxnSp>
      <p:cxnSp>
        <p:nvCxnSpPr>
          <p:cNvPr id="1005" name="Google Shape;1005;p61"/>
          <p:cNvCxnSpPr/>
          <p:nvPr/>
        </p:nvCxnSpPr>
        <p:spPr>
          <a:xfrm>
            <a:off x="1716087" y="5811839"/>
            <a:ext cx="863600" cy="0"/>
          </a:xfrm>
          <a:prstGeom prst="straightConnector1">
            <a:avLst/>
          </a:prstGeom>
          <a:noFill/>
          <a:ln cap="rnd" cmpd="sng" w="12700">
            <a:solidFill>
              <a:schemeClr val="dk1"/>
            </a:solidFill>
            <a:prstDash val="solid"/>
            <a:round/>
            <a:headEnd len="sm" w="sm" type="none"/>
            <a:tailEnd len="sm" w="sm" type="none"/>
          </a:ln>
        </p:spPr>
      </p:cxnSp>
      <p:cxnSp>
        <p:nvCxnSpPr>
          <p:cNvPr id="1006" name="Google Shape;1006;p61"/>
          <p:cNvCxnSpPr/>
          <p:nvPr/>
        </p:nvCxnSpPr>
        <p:spPr>
          <a:xfrm>
            <a:off x="1716087" y="6089650"/>
            <a:ext cx="863600" cy="0"/>
          </a:xfrm>
          <a:prstGeom prst="straightConnector1">
            <a:avLst/>
          </a:prstGeom>
          <a:noFill/>
          <a:ln cap="rnd" cmpd="sng" w="12700">
            <a:solidFill>
              <a:schemeClr val="dk1"/>
            </a:solidFill>
            <a:prstDash val="solid"/>
            <a:round/>
            <a:headEnd len="sm" w="sm" type="none"/>
            <a:tailEnd len="sm" w="sm" type="none"/>
          </a:ln>
        </p:spPr>
      </p:cxnSp>
      <p:cxnSp>
        <p:nvCxnSpPr>
          <p:cNvPr id="1007" name="Google Shape;1007;p61"/>
          <p:cNvCxnSpPr/>
          <p:nvPr/>
        </p:nvCxnSpPr>
        <p:spPr>
          <a:xfrm>
            <a:off x="1716087" y="6418264"/>
            <a:ext cx="863600" cy="0"/>
          </a:xfrm>
          <a:prstGeom prst="straightConnector1">
            <a:avLst/>
          </a:prstGeom>
          <a:noFill/>
          <a:ln cap="rnd" cmpd="sng" w="12700">
            <a:solidFill>
              <a:schemeClr val="dk1"/>
            </a:solidFill>
            <a:prstDash val="solid"/>
            <a:round/>
            <a:headEnd len="sm" w="sm" type="none"/>
            <a:tailEnd len="sm" w="sm" type="none"/>
          </a:ln>
        </p:spPr>
      </p:cxnSp>
      <p:cxnSp>
        <p:nvCxnSpPr>
          <p:cNvPr id="1008" name="Google Shape;1008;p61"/>
          <p:cNvCxnSpPr/>
          <p:nvPr/>
        </p:nvCxnSpPr>
        <p:spPr>
          <a:xfrm>
            <a:off x="1716087" y="6721476"/>
            <a:ext cx="863600" cy="0"/>
          </a:xfrm>
          <a:prstGeom prst="straightConnector1">
            <a:avLst/>
          </a:prstGeom>
          <a:noFill/>
          <a:ln cap="rnd" cmpd="sng" w="12700">
            <a:solidFill>
              <a:schemeClr val="dk1"/>
            </a:solidFill>
            <a:prstDash val="solid"/>
            <a:round/>
            <a:headEnd len="sm" w="sm" type="none"/>
            <a:tailEnd len="sm" w="sm" type="none"/>
          </a:ln>
        </p:spPr>
      </p:cxnSp>
      <p:cxnSp>
        <p:nvCxnSpPr>
          <p:cNvPr id="1009" name="Google Shape;1009;p61"/>
          <p:cNvCxnSpPr/>
          <p:nvPr/>
        </p:nvCxnSpPr>
        <p:spPr>
          <a:xfrm>
            <a:off x="1716087" y="4876800"/>
            <a:ext cx="0" cy="1819275"/>
          </a:xfrm>
          <a:prstGeom prst="straightConnector1">
            <a:avLst/>
          </a:prstGeom>
          <a:noFill/>
          <a:ln cap="rnd" cmpd="sng" w="12700">
            <a:solidFill>
              <a:schemeClr val="dk1"/>
            </a:solidFill>
            <a:prstDash val="solid"/>
            <a:round/>
            <a:headEnd len="sm" w="sm" type="none"/>
            <a:tailEnd len="sm" w="sm" type="none"/>
          </a:ln>
        </p:spPr>
      </p:cxnSp>
      <p:cxnSp>
        <p:nvCxnSpPr>
          <p:cNvPr id="1010" name="Google Shape;1010;p61"/>
          <p:cNvCxnSpPr/>
          <p:nvPr/>
        </p:nvCxnSpPr>
        <p:spPr>
          <a:xfrm>
            <a:off x="2106612" y="4876800"/>
            <a:ext cx="0" cy="1819275"/>
          </a:xfrm>
          <a:prstGeom prst="straightConnector1">
            <a:avLst/>
          </a:prstGeom>
          <a:noFill/>
          <a:ln cap="rnd" cmpd="sng" w="12700">
            <a:solidFill>
              <a:schemeClr val="dk1"/>
            </a:solidFill>
            <a:prstDash val="solid"/>
            <a:round/>
            <a:headEnd len="sm" w="sm" type="none"/>
            <a:tailEnd len="sm" w="sm" type="none"/>
          </a:ln>
        </p:spPr>
      </p:cxnSp>
      <p:cxnSp>
        <p:nvCxnSpPr>
          <p:cNvPr id="1011" name="Google Shape;1011;p61"/>
          <p:cNvCxnSpPr/>
          <p:nvPr/>
        </p:nvCxnSpPr>
        <p:spPr>
          <a:xfrm>
            <a:off x="2579687" y="4876800"/>
            <a:ext cx="0" cy="1819275"/>
          </a:xfrm>
          <a:prstGeom prst="straightConnector1">
            <a:avLst/>
          </a:prstGeom>
          <a:noFill/>
          <a:ln cap="rnd" cmpd="sng" w="12700">
            <a:solidFill>
              <a:schemeClr val="dk1"/>
            </a:solidFill>
            <a:prstDash val="solid"/>
            <a:round/>
            <a:headEnd len="sm" w="sm" type="none"/>
            <a:tailEnd len="sm" w="sm" type="none"/>
          </a:ln>
        </p:spPr>
      </p:cxnSp>
      <p:sp>
        <p:nvSpPr>
          <p:cNvPr id="1012" name="Google Shape;1012;p61"/>
          <p:cNvSpPr/>
          <p:nvPr/>
        </p:nvSpPr>
        <p:spPr>
          <a:xfrm>
            <a:off x="2768600" y="5392739"/>
            <a:ext cx="431800" cy="288925"/>
          </a:xfrm>
          <a:prstGeom prst="rightArrow">
            <a:avLst>
              <a:gd fmla="val 50000" name="adj1"/>
              <a:gd fmla="val 37363"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13" name="Google Shape;1013;p61"/>
          <p:cNvSpPr txBox="1"/>
          <p:nvPr/>
        </p:nvSpPr>
        <p:spPr>
          <a:xfrm>
            <a:off x="3233273" y="4675977"/>
            <a:ext cx="2808288" cy="92948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008000"/>
                </a:solidFill>
                <a:latin typeface="Tahoma"/>
                <a:ea typeface="Tahoma"/>
                <a:cs typeface="Tahoma"/>
                <a:sym typeface="Tahoma"/>
              </a:rPr>
              <a:t>Split at </a:t>
            </a:r>
            <a:r>
              <a:rPr b="1" i="0" lang="en-US" sz="1600" u="none" cap="none" strike="noStrike">
                <a:solidFill>
                  <a:srgbClr val="008000"/>
                </a:solidFill>
                <a:latin typeface="Times New Roman"/>
                <a:ea typeface="Times New Roman"/>
                <a:cs typeface="Times New Roman"/>
                <a:sym typeface="Times New Roman"/>
              </a:rPr>
              <a:t>0:</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Cluster A:</a:t>
            </a:r>
            <a:r>
              <a:rPr b="0" i="0" lang="en-US" sz="1600" u="none" cap="none" strike="noStrike">
                <a:solidFill>
                  <a:schemeClr val="dk1"/>
                </a:solidFill>
                <a:latin typeface="Tahoma"/>
                <a:ea typeface="Tahoma"/>
                <a:cs typeface="Tahoma"/>
                <a:sym typeface="Tahoma"/>
              </a:rPr>
              <a:t> Positive points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320"/>
              </a:spcBef>
              <a:spcAft>
                <a:spcPts val="0"/>
              </a:spcAft>
              <a:buClr>
                <a:srgbClr val="000000"/>
              </a:buClr>
              <a:buSzPts val="1600"/>
              <a:buFont typeface="Arial"/>
              <a:buNone/>
            </a:pPr>
            <a:r>
              <a:rPr b="1" i="0" lang="en-US" sz="1600" u="none" cap="none" strike="noStrike">
                <a:solidFill>
                  <a:schemeClr val="dk1"/>
                </a:solidFill>
                <a:latin typeface="Tahoma"/>
                <a:ea typeface="Tahoma"/>
                <a:cs typeface="Tahoma"/>
                <a:sym typeface="Tahoma"/>
              </a:rPr>
              <a:t>Cluster B:</a:t>
            </a:r>
            <a:r>
              <a:rPr b="0" i="0" lang="en-US" sz="1600" u="none" cap="none" strike="noStrike">
                <a:solidFill>
                  <a:schemeClr val="dk1"/>
                </a:solidFill>
                <a:latin typeface="Tahoma"/>
                <a:ea typeface="Tahoma"/>
                <a:cs typeface="Tahoma"/>
                <a:sym typeface="Tahoma"/>
              </a:rPr>
              <a:t> Negative points</a:t>
            </a:r>
            <a:endParaRPr b="0" i="0" sz="1400" u="none" cap="none" strike="noStrike">
              <a:solidFill>
                <a:srgbClr val="000000"/>
              </a:solidFill>
              <a:latin typeface="Arial"/>
              <a:ea typeface="Arial"/>
              <a:cs typeface="Arial"/>
              <a:sym typeface="Arial"/>
            </a:endParaRPr>
          </a:p>
        </p:txBody>
      </p:sp>
      <p:sp>
        <p:nvSpPr>
          <p:cNvPr id="1014" name="Google Shape;1014;p61"/>
          <p:cNvSpPr/>
          <p:nvPr/>
        </p:nvSpPr>
        <p:spPr>
          <a:xfrm>
            <a:off x="3959226" y="6402387"/>
            <a:ext cx="468313"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15" name="Google Shape;1015;p61"/>
          <p:cNvSpPr/>
          <p:nvPr/>
        </p:nvSpPr>
        <p:spPr>
          <a:xfrm>
            <a:off x="3562351" y="6402387"/>
            <a:ext cx="39687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3</a:t>
            </a:r>
            <a:endParaRPr b="0" i="0" sz="1400" u="none" cap="none" strike="noStrike">
              <a:solidFill>
                <a:srgbClr val="000000"/>
              </a:solidFill>
              <a:latin typeface="Arial"/>
              <a:ea typeface="Arial"/>
              <a:cs typeface="Arial"/>
              <a:sym typeface="Arial"/>
            </a:endParaRPr>
          </a:p>
        </p:txBody>
      </p:sp>
      <p:sp>
        <p:nvSpPr>
          <p:cNvPr id="1016" name="Google Shape;1016;p61"/>
          <p:cNvSpPr/>
          <p:nvPr/>
        </p:nvSpPr>
        <p:spPr>
          <a:xfrm>
            <a:off x="3959226" y="6099174"/>
            <a:ext cx="468313"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1017" name="Google Shape;1017;p61"/>
          <p:cNvSpPr/>
          <p:nvPr/>
        </p:nvSpPr>
        <p:spPr>
          <a:xfrm>
            <a:off x="3562351" y="6099174"/>
            <a:ext cx="396875"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2</a:t>
            </a:r>
            <a:endParaRPr b="0" i="0" sz="1400" u="none" cap="none" strike="noStrike">
              <a:solidFill>
                <a:srgbClr val="000000"/>
              </a:solidFill>
              <a:latin typeface="Arial"/>
              <a:ea typeface="Arial"/>
              <a:cs typeface="Arial"/>
              <a:sym typeface="Arial"/>
            </a:endParaRPr>
          </a:p>
        </p:txBody>
      </p:sp>
      <p:sp>
        <p:nvSpPr>
          <p:cNvPr id="1018" name="Google Shape;1018;p61"/>
          <p:cNvSpPr/>
          <p:nvPr/>
        </p:nvSpPr>
        <p:spPr>
          <a:xfrm>
            <a:off x="3959226" y="5821363"/>
            <a:ext cx="468313"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19" name="Google Shape;1019;p61"/>
          <p:cNvSpPr/>
          <p:nvPr/>
        </p:nvSpPr>
        <p:spPr>
          <a:xfrm>
            <a:off x="3562351" y="5799137"/>
            <a:ext cx="396875" cy="325439"/>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1</a:t>
            </a:r>
            <a:endParaRPr b="0" i="0" sz="1400" u="none" cap="none" strike="noStrike">
              <a:solidFill>
                <a:srgbClr val="000000"/>
              </a:solidFill>
              <a:latin typeface="Arial"/>
              <a:ea typeface="Arial"/>
              <a:cs typeface="Arial"/>
              <a:sym typeface="Arial"/>
            </a:endParaRPr>
          </a:p>
        </p:txBody>
      </p:sp>
      <p:cxnSp>
        <p:nvCxnSpPr>
          <p:cNvPr id="1020" name="Google Shape;1020;p61"/>
          <p:cNvCxnSpPr/>
          <p:nvPr/>
        </p:nvCxnSpPr>
        <p:spPr>
          <a:xfrm>
            <a:off x="3562351" y="5791200"/>
            <a:ext cx="865188" cy="0"/>
          </a:xfrm>
          <a:prstGeom prst="straightConnector1">
            <a:avLst/>
          </a:prstGeom>
          <a:noFill/>
          <a:ln cap="rnd" cmpd="sng" w="12700">
            <a:solidFill>
              <a:schemeClr val="dk1"/>
            </a:solidFill>
            <a:prstDash val="solid"/>
            <a:round/>
            <a:headEnd len="sm" w="sm" type="none"/>
            <a:tailEnd len="sm" w="sm" type="none"/>
          </a:ln>
        </p:spPr>
      </p:cxnSp>
      <p:cxnSp>
        <p:nvCxnSpPr>
          <p:cNvPr id="1021" name="Google Shape;1021;p61"/>
          <p:cNvCxnSpPr/>
          <p:nvPr/>
        </p:nvCxnSpPr>
        <p:spPr>
          <a:xfrm>
            <a:off x="3562351" y="6124575"/>
            <a:ext cx="865188" cy="0"/>
          </a:xfrm>
          <a:prstGeom prst="straightConnector1">
            <a:avLst/>
          </a:prstGeom>
          <a:noFill/>
          <a:ln cap="rnd" cmpd="sng" w="12700">
            <a:solidFill>
              <a:schemeClr val="dk1"/>
            </a:solidFill>
            <a:prstDash val="solid"/>
            <a:round/>
            <a:headEnd len="sm" w="sm" type="none"/>
            <a:tailEnd len="sm" w="sm" type="none"/>
          </a:ln>
        </p:spPr>
      </p:cxnSp>
      <p:cxnSp>
        <p:nvCxnSpPr>
          <p:cNvPr id="1022" name="Google Shape;1022;p61"/>
          <p:cNvCxnSpPr/>
          <p:nvPr/>
        </p:nvCxnSpPr>
        <p:spPr>
          <a:xfrm>
            <a:off x="3562351" y="6402387"/>
            <a:ext cx="865188" cy="0"/>
          </a:xfrm>
          <a:prstGeom prst="straightConnector1">
            <a:avLst/>
          </a:prstGeom>
          <a:noFill/>
          <a:ln cap="rnd" cmpd="sng" w="12700">
            <a:solidFill>
              <a:schemeClr val="dk1"/>
            </a:solidFill>
            <a:prstDash val="solid"/>
            <a:round/>
            <a:headEnd len="sm" w="sm" type="none"/>
            <a:tailEnd len="sm" w="sm" type="none"/>
          </a:ln>
        </p:spPr>
      </p:cxnSp>
      <p:cxnSp>
        <p:nvCxnSpPr>
          <p:cNvPr id="1023" name="Google Shape;1023;p61"/>
          <p:cNvCxnSpPr/>
          <p:nvPr/>
        </p:nvCxnSpPr>
        <p:spPr>
          <a:xfrm>
            <a:off x="3562351" y="6705599"/>
            <a:ext cx="865188" cy="0"/>
          </a:xfrm>
          <a:prstGeom prst="straightConnector1">
            <a:avLst/>
          </a:prstGeom>
          <a:noFill/>
          <a:ln cap="rnd" cmpd="sng" w="12700">
            <a:solidFill>
              <a:schemeClr val="dk1"/>
            </a:solidFill>
            <a:prstDash val="solid"/>
            <a:round/>
            <a:headEnd len="sm" w="sm" type="none"/>
            <a:tailEnd len="sm" w="sm" type="none"/>
          </a:ln>
        </p:spPr>
      </p:cxnSp>
      <p:cxnSp>
        <p:nvCxnSpPr>
          <p:cNvPr id="1024" name="Google Shape;1024;p61"/>
          <p:cNvCxnSpPr/>
          <p:nvPr/>
        </p:nvCxnSpPr>
        <p:spPr>
          <a:xfrm>
            <a:off x="3562351" y="5795962"/>
            <a:ext cx="0" cy="909638"/>
          </a:xfrm>
          <a:prstGeom prst="straightConnector1">
            <a:avLst/>
          </a:prstGeom>
          <a:noFill/>
          <a:ln cap="rnd" cmpd="sng" w="12700">
            <a:solidFill>
              <a:schemeClr val="dk1"/>
            </a:solidFill>
            <a:prstDash val="solid"/>
            <a:round/>
            <a:headEnd len="sm" w="sm" type="none"/>
            <a:tailEnd len="sm" w="sm" type="none"/>
          </a:ln>
        </p:spPr>
      </p:cxnSp>
      <p:cxnSp>
        <p:nvCxnSpPr>
          <p:cNvPr id="1025" name="Google Shape;1025;p61"/>
          <p:cNvCxnSpPr/>
          <p:nvPr/>
        </p:nvCxnSpPr>
        <p:spPr>
          <a:xfrm>
            <a:off x="3959226" y="5795962"/>
            <a:ext cx="0" cy="909638"/>
          </a:xfrm>
          <a:prstGeom prst="straightConnector1">
            <a:avLst/>
          </a:prstGeom>
          <a:noFill/>
          <a:ln cap="rnd" cmpd="sng" w="12700">
            <a:solidFill>
              <a:schemeClr val="dk1"/>
            </a:solidFill>
            <a:prstDash val="solid"/>
            <a:round/>
            <a:headEnd len="sm" w="sm" type="none"/>
            <a:tailEnd len="sm" w="sm" type="none"/>
          </a:ln>
        </p:spPr>
      </p:cxnSp>
      <p:cxnSp>
        <p:nvCxnSpPr>
          <p:cNvPr id="1026" name="Google Shape;1026;p61"/>
          <p:cNvCxnSpPr/>
          <p:nvPr/>
        </p:nvCxnSpPr>
        <p:spPr>
          <a:xfrm>
            <a:off x="4427538" y="5795962"/>
            <a:ext cx="0" cy="909638"/>
          </a:xfrm>
          <a:prstGeom prst="straightConnector1">
            <a:avLst/>
          </a:prstGeom>
          <a:noFill/>
          <a:ln cap="rnd" cmpd="sng" w="12700">
            <a:solidFill>
              <a:schemeClr val="dk1"/>
            </a:solidFill>
            <a:prstDash val="solid"/>
            <a:round/>
            <a:headEnd len="sm" w="sm" type="none"/>
            <a:tailEnd len="sm" w="sm" type="none"/>
          </a:ln>
        </p:spPr>
      </p:cxnSp>
      <p:sp>
        <p:nvSpPr>
          <p:cNvPr id="1027" name="Google Shape;1027;p61"/>
          <p:cNvSpPr/>
          <p:nvPr/>
        </p:nvSpPr>
        <p:spPr>
          <a:xfrm>
            <a:off x="5186363" y="6402387"/>
            <a:ext cx="465138"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-0.6</a:t>
            </a:r>
            <a:endParaRPr b="0" i="0" sz="1400" u="none" cap="none" strike="noStrike">
              <a:solidFill>
                <a:srgbClr val="000000"/>
              </a:solidFill>
              <a:latin typeface="Arial"/>
              <a:ea typeface="Arial"/>
              <a:cs typeface="Arial"/>
              <a:sym typeface="Arial"/>
            </a:endParaRPr>
          </a:p>
        </p:txBody>
      </p:sp>
      <p:sp>
        <p:nvSpPr>
          <p:cNvPr id="1028" name="Google Shape;1028;p61"/>
          <p:cNvSpPr/>
          <p:nvPr/>
        </p:nvSpPr>
        <p:spPr>
          <a:xfrm>
            <a:off x="4786313" y="6402387"/>
            <a:ext cx="400050"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6</a:t>
            </a:r>
            <a:endParaRPr b="0" i="0" sz="1400" u="none" cap="none" strike="noStrike">
              <a:solidFill>
                <a:srgbClr val="000000"/>
              </a:solidFill>
              <a:latin typeface="Arial"/>
              <a:ea typeface="Arial"/>
              <a:cs typeface="Arial"/>
              <a:sym typeface="Arial"/>
            </a:endParaRPr>
          </a:p>
        </p:txBody>
      </p:sp>
      <p:sp>
        <p:nvSpPr>
          <p:cNvPr id="1029" name="Google Shape;1029;p61"/>
          <p:cNvSpPr/>
          <p:nvPr/>
        </p:nvSpPr>
        <p:spPr>
          <a:xfrm>
            <a:off x="5186363" y="6099174"/>
            <a:ext cx="465138" cy="30321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30" name="Google Shape;1030;p61"/>
          <p:cNvSpPr/>
          <p:nvPr/>
        </p:nvSpPr>
        <p:spPr>
          <a:xfrm>
            <a:off x="4786313" y="6099174"/>
            <a:ext cx="400050" cy="303213"/>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5</a:t>
            </a:r>
            <a:endParaRPr b="0" baseline="-25000" i="0" sz="1400" u="none" cap="none" strike="noStrike">
              <a:solidFill>
                <a:srgbClr val="000000"/>
              </a:solidFill>
              <a:latin typeface="Verdana"/>
              <a:ea typeface="Verdana"/>
              <a:cs typeface="Verdana"/>
              <a:sym typeface="Verdana"/>
            </a:endParaRPr>
          </a:p>
        </p:txBody>
      </p:sp>
      <p:sp>
        <p:nvSpPr>
          <p:cNvPr id="1031" name="Google Shape;1031;p61"/>
          <p:cNvSpPr/>
          <p:nvPr/>
        </p:nvSpPr>
        <p:spPr>
          <a:xfrm>
            <a:off x="5186363" y="5791201"/>
            <a:ext cx="465138" cy="333376"/>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840"/>
              <a:buFont typeface="Noto Sans Symbols"/>
              <a:buNone/>
            </a:pPr>
            <a:r>
              <a:rPr b="0" i="0" lang="en-US" sz="1200" u="none" cap="none" strike="noStrike">
                <a:solidFill>
                  <a:schemeClr val="dk1"/>
                </a:solidFill>
                <a:latin typeface="Tahoma"/>
                <a:ea typeface="Tahoma"/>
                <a:cs typeface="Tahoma"/>
                <a:sym typeface="Tahoma"/>
              </a:rPr>
              <a:t>-0.3</a:t>
            </a:r>
            <a:endParaRPr b="0" i="0" sz="1400" u="none" cap="none" strike="noStrike">
              <a:solidFill>
                <a:srgbClr val="000000"/>
              </a:solidFill>
              <a:latin typeface="Arial"/>
              <a:ea typeface="Arial"/>
              <a:cs typeface="Arial"/>
              <a:sym typeface="Arial"/>
            </a:endParaRPr>
          </a:p>
        </p:txBody>
      </p:sp>
      <p:sp>
        <p:nvSpPr>
          <p:cNvPr id="1032" name="Google Shape;1032;p61"/>
          <p:cNvSpPr/>
          <p:nvPr/>
        </p:nvSpPr>
        <p:spPr>
          <a:xfrm>
            <a:off x="4786313" y="5791201"/>
            <a:ext cx="400050" cy="333376"/>
          </a:xfrm>
          <a:prstGeom prst="rect">
            <a:avLst/>
          </a:prstGeom>
          <a:solidFill>
            <a:srgbClr val="DDDD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hlink"/>
              </a:buClr>
              <a:buSzPts val="980"/>
              <a:buFont typeface="Noto Sans Symbols"/>
              <a:buNone/>
            </a:pPr>
            <a:r>
              <a:rPr b="0" i="0" lang="en-US" sz="1400" u="none" cap="none" strike="noStrike">
                <a:solidFill>
                  <a:srgbClr val="000000"/>
                </a:solidFill>
                <a:latin typeface="Verdana"/>
                <a:ea typeface="Verdana"/>
                <a:cs typeface="Verdana"/>
                <a:sym typeface="Verdana"/>
              </a:rPr>
              <a:t>4</a:t>
            </a:r>
            <a:endParaRPr b="0" baseline="-25000" i="0" sz="1400" u="none" cap="none" strike="noStrike">
              <a:solidFill>
                <a:srgbClr val="000000"/>
              </a:solidFill>
              <a:latin typeface="Verdana"/>
              <a:ea typeface="Verdana"/>
              <a:cs typeface="Verdana"/>
              <a:sym typeface="Verdana"/>
            </a:endParaRPr>
          </a:p>
        </p:txBody>
      </p:sp>
      <p:cxnSp>
        <p:nvCxnSpPr>
          <p:cNvPr id="1033" name="Google Shape;1033;p61"/>
          <p:cNvCxnSpPr/>
          <p:nvPr/>
        </p:nvCxnSpPr>
        <p:spPr>
          <a:xfrm>
            <a:off x="4786313" y="5791200"/>
            <a:ext cx="865188" cy="0"/>
          </a:xfrm>
          <a:prstGeom prst="straightConnector1">
            <a:avLst/>
          </a:prstGeom>
          <a:noFill/>
          <a:ln cap="rnd" cmpd="sng" w="12700">
            <a:solidFill>
              <a:schemeClr val="dk1"/>
            </a:solidFill>
            <a:prstDash val="solid"/>
            <a:round/>
            <a:headEnd len="sm" w="sm" type="none"/>
            <a:tailEnd len="sm" w="sm" type="none"/>
          </a:ln>
        </p:spPr>
      </p:cxnSp>
      <p:cxnSp>
        <p:nvCxnSpPr>
          <p:cNvPr id="1034" name="Google Shape;1034;p61"/>
          <p:cNvCxnSpPr/>
          <p:nvPr/>
        </p:nvCxnSpPr>
        <p:spPr>
          <a:xfrm>
            <a:off x="4786313" y="6124575"/>
            <a:ext cx="865188" cy="0"/>
          </a:xfrm>
          <a:prstGeom prst="straightConnector1">
            <a:avLst/>
          </a:prstGeom>
          <a:noFill/>
          <a:ln cap="rnd" cmpd="sng" w="12700">
            <a:solidFill>
              <a:schemeClr val="dk1"/>
            </a:solidFill>
            <a:prstDash val="solid"/>
            <a:round/>
            <a:headEnd len="sm" w="sm" type="none"/>
            <a:tailEnd len="sm" w="sm" type="none"/>
          </a:ln>
        </p:spPr>
      </p:cxnSp>
      <p:cxnSp>
        <p:nvCxnSpPr>
          <p:cNvPr id="1035" name="Google Shape;1035;p61"/>
          <p:cNvCxnSpPr/>
          <p:nvPr/>
        </p:nvCxnSpPr>
        <p:spPr>
          <a:xfrm>
            <a:off x="4786313" y="6402387"/>
            <a:ext cx="865188" cy="0"/>
          </a:xfrm>
          <a:prstGeom prst="straightConnector1">
            <a:avLst/>
          </a:prstGeom>
          <a:noFill/>
          <a:ln cap="rnd" cmpd="sng" w="12700">
            <a:solidFill>
              <a:schemeClr val="dk1"/>
            </a:solidFill>
            <a:prstDash val="solid"/>
            <a:round/>
            <a:headEnd len="sm" w="sm" type="none"/>
            <a:tailEnd len="sm" w="sm" type="none"/>
          </a:ln>
        </p:spPr>
      </p:cxnSp>
      <p:cxnSp>
        <p:nvCxnSpPr>
          <p:cNvPr id="1036" name="Google Shape;1036;p61"/>
          <p:cNvCxnSpPr/>
          <p:nvPr/>
        </p:nvCxnSpPr>
        <p:spPr>
          <a:xfrm>
            <a:off x="4786313" y="6705599"/>
            <a:ext cx="865188" cy="0"/>
          </a:xfrm>
          <a:prstGeom prst="straightConnector1">
            <a:avLst/>
          </a:prstGeom>
          <a:noFill/>
          <a:ln cap="rnd" cmpd="sng" w="12700">
            <a:solidFill>
              <a:schemeClr val="dk1"/>
            </a:solidFill>
            <a:prstDash val="solid"/>
            <a:round/>
            <a:headEnd len="sm" w="sm" type="none"/>
            <a:tailEnd len="sm" w="sm" type="none"/>
          </a:ln>
        </p:spPr>
      </p:cxnSp>
      <p:cxnSp>
        <p:nvCxnSpPr>
          <p:cNvPr id="1037" name="Google Shape;1037;p61"/>
          <p:cNvCxnSpPr/>
          <p:nvPr/>
        </p:nvCxnSpPr>
        <p:spPr>
          <a:xfrm>
            <a:off x="4786313" y="5795962"/>
            <a:ext cx="0" cy="909638"/>
          </a:xfrm>
          <a:prstGeom prst="straightConnector1">
            <a:avLst/>
          </a:prstGeom>
          <a:noFill/>
          <a:ln cap="rnd" cmpd="sng" w="12700">
            <a:solidFill>
              <a:schemeClr val="dk1"/>
            </a:solidFill>
            <a:prstDash val="solid"/>
            <a:round/>
            <a:headEnd len="sm" w="sm" type="none"/>
            <a:tailEnd len="sm" w="sm" type="none"/>
          </a:ln>
        </p:spPr>
      </p:cxnSp>
      <p:cxnSp>
        <p:nvCxnSpPr>
          <p:cNvPr id="1038" name="Google Shape;1038;p61"/>
          <p:cNvCxnSpPr/>
          <p:nvPr/>
        </p:nvCxnSpPr>
        <p:spPr>
          <a:xfrm>
            <a:off x="5186363" y="5795962"/>
            <a:ext cx="0" cy="909638"/>
          </a:xfrm>
          <a:prstGeom prst="straightConnector1">
            <a:avLst/>
          </a:prstGeom>
          <a:noFill/>
          <a:ln cap="rnd" cmpd="sng" w="12700">
            <a:solidFill>
              <a:schemeClr val="dk1"/>
            </a:solidFill>
            <a:prstDash val="solid"/>
            <a:round/>
            <a:headEnd len="sm" w="sm" type="none"/>
            <a:tailEnd len="sm" w="sm" type="none"/>
          </a:ln>
        </p:spPr>
      </p:cxnSp>
      <p:cxnSp>
        <p:nvCxnSpPr>
          <p:cNvPr id="1039" name="Google Shape;1039;p61"/>
          <p:cNvCxnSpPr/>
          <p:nvPr/>
        </p:nvCxnSpPr>
        <p:spPr>
          <a:xfrm>
            <a:off x="5651501" y="5795962"/>
            <a:ext cx="0" cy="909638"/>
          </a:xfrm>
          <a:prstGeom prst="straightConnector1">
            <a:avLst/>
          </a:prstGeom>
          <a:noFill/>
          <a:ln cap="rnd" cmpd="sng" w="12700">
            <a:solidFill>
              <a:schemeClr val="dk1"/>
            </a:solidFill>
            <a:prstDash val="solid"/>
            <a:round/>
            <a:headEnd len="sm" w="sm" type="none"/>
            <a:tailEnd len="sm" w="sm" type="none"/>
          </a:ln>
        </p:spPr>
      </p:cxnSp>
      <p:sp>
        <p:nvSpPr>
          <p:cNvPr id="1040" name="Google Shape;1040;p61"/>
          <p:cNvSpPr/>
          <p:nvPr/>
        </p:nvSpPr>
        <p:spPr>
          <a:xfrm>
            <a:off x="7047947" y="5360987"/>
            <a:ext cx="351666" cy="441325"/>
          </a:xfrm>
          <a:custGeom>
            <a:rect b="b" l="l" r="r" t="t"/>
            <a:pathLst>
              <a:path extrusionOk="0" h="743" w="593">
                <a:moveTo>
                  <a:pt x="593" y="0"/>
                </a:moveTo>
                <a:lnTo>
                  <a:pt x="0" y="380"/>
                </a:lnTo>
                <a:lnTo>
                  <a:pt x="576" y="743"/>
                </a:lnTo>
                <a:lnTo>
                  <a:pt x="593" y="0"/>
                </a:lnTo>
                <a:close/>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41" name="Google Shape;1041;p61"/>
          <p:cNvSpPr/>
          <p:nvPr/>
        </p:nvSpPr>
        <p:spPr>
          <a:xfrm>
            <a:off x="8093136" y="5338762"/>
            <a:ext cx="526798" cy="295275"/>
          </a:xfrm>
          <a:custGeom>
            <a:rect b="b" l="l" r="r" t="t"/>
            <a:pathLst>
              <a:path extrusionOk="0" h="498" w="889">
                <a:moveTo>
                  <a:pt x="0" y="498"/>
                </a:moveTo>
                <a:lnTo>
                  <a:pt x="307" y="0"/>
                </a:lnTo>
                <a:lnTo>
                  <a:pt x="889" y="408"/>
                </a:lnTo>
                <a:lnTo>
                  <a:pt x="0" y="498"/>
                </a:lnTo>
                <a:close/>
              </a:path>
            </a:pathLst>
          </a:custGeom>
          <a:no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cxnSp>
        <p:nvCxnSpPr>
          <p:cNvPr id="1042" name="Google Shape;1042;p61"/>
          <p:cNvCxnSpPr/>
          <p:nvPr/>
        </p:nvCxnSpPr>
        <p:spPr>
          <a:xfrm flipH="1" rot="10800000">
            <a:off x="7398212" y="5333999"/>
            <a:ext cx="912089" cy="36513"/>
          </a:xfrm>
          <a:prstGeom prst="straightConnector1">
            <a:avLst/>
          </a:prstGeom>
          <a:noFill/>
          <a:ln cap="flat" cmpd="sng" w="19050">
            <a:solidFill>
              <a:schemeClr val="dk1"/>
            </a:solidFill>
            <a:prstDash val="solid"/>
            <a:round/>
            <a:headEnd len="sm" w="sm" type="none"/>
            <a:tailEnd len="sm" w="sm" type="none"/>
          </a:ln>
        </p:spPr>
      </p:cxnSp>
      <p:cxnSp>
        <p:nvCxnSpPr>
          <p:cNvPr id="1043" name="Google Shape;1043;p61"/>
          <p:cNvCxnSpPr/>
          <p:nvPr/>
        </p:nvCxnSpPr>
        <p:spPr>
          <a:xfrm flipH="1" rot="10800000">
            <a:off x="7382800" y="5632449"/>
            <a:ext cx="735555" cy="176213"/>
          </a:xfrm>
          <a:prstGeom prst="straightConnector1">
            <a:avLst/>
          </a:prstGeom>
          <a:noFill/>
          <a:ln cap="flat" cmpd="sng" w="19050">
            <a:solidFill>
              <a:schemeClr val="dk1"/>
            </a:solidFill>
            <a:prstDash val="solid"/>
            <a:round/>
            <a:headEnd len="sm" w="sm" type="none"/>
            <a:tailEnd len="sm" w="sm" type="none"/>
          </a:ln>
        </p:spPr>
      </p:cxnSp>
      <p:sp>
        <p:nvSpPr>
          <p:cNvPr id="1044" name="Google Shape;1044;p61"/>
          <p:cNvSpPr/>
          <p:nvPr/>
        </p:nvSpPr>
        <p:spPr>
          <a:xfrm>
            <a:off x="8069318" y="5605462"/>
            <a:ext cx="63048" cy="6985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45" name="Google Shape;1045;p61"/>
          <p:cNvSpPr/>
          <p:nvPr/>
        </p:nvSpPr>
        <p:spPr>
          <a:xfrm>
            <a:off x="7347774" y="5764212"/>
            <a:ext cx="61647" cy="6985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46" name="Google Shape;1046;p61"/>
          <p:cNvSpPr/>
          <p:nvPr/>
        </p:nvSpPr>
        <p:spPr>
          <a:xfrm>
            <a:off x="8579303" y="5543549"/>
            <a:ext cx="63048" cy="7143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47" name="Google Shape;1047;p61"/>
          <p:cNvSpPr/>
          <p:nvPr/>
        </p:nvSpPr>
        <p:spPr>
          <a:xfrm>
            <a:off x="7019926" y="5554662"/>
            <a:ext cx="61647" cy="6985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48" name="Google Shape;1048;p61"/>
          <p:cNvSpPr/>
          <p:nvPr/>
        </p:nvSpPr>
        <p:spPr>
          <a:xfrm>
            <a:off x="8245852" y="5299074"/>
            <a:ext cx="61647" cy="6985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49" name="Google Shape;1049;p61"/>
          <p:cNvSpPr/>
          <p:nvPr/>
        </p:nvSpPr>
        <p:spPr>
          <a:xfrm>
            <a:off x="7356180" y="5322887"/>
            <a:ext cx="61647" cy="73025"/>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50" name="Google Shape;1050;p61"/>
          <p:cNvSpPr/>
          <p:nvPr/>
        </p:nvSpPr>
        <p:spPr>
          <a:xfrm>
            <a:off x="6227763" y="5324475"/>
            <a:ext cx="431800" cy="288925"/>
          </a:xfrm>
          <a:prstGeom prst="rightArrow">
            <a:avLst>
              <a:gd fmla="val 50000" name="adj1"/>
              <a:gd fmla="val 37363" name="adj2"/>
            </a:avLst>
          </a:prstGeom>
          <a:solidFill>
            <a:schemeClr val="hlink"/>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051" name="Google Shape;1051;p61"/>
          <p:cNvSpPr txBox="1"/>
          <p:nvPr/>
        </p:nvSpPr>
        <p:spPr>
          <a:xfrm>
            <a:off x="6884988" y="4967287"/>
            <a:ext cx="279400"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Verdana"/>
                <a:ea typeface="Verdana"/>
                <a:cs typeface="Verdana"/>
                <a:sym typeface="Verdana"/>
              </a:rPr>
              <a:t>A</a:t>
            </a:r>
            <a:endParaRPr b="0" i="0" sz="1400" u="none" cap="none" strike="noStrike">
              <a:solidFill>
                <a:srgbClr val="000000"/>
              </a:solidFill>
              <a:latin typeface="Arial"/>
              <a:ea typeface="Arial"/>
              <a:cs typeface="Arial"/>
              <a:sym typeface="Arial"/>
            </a:endParaRPr>
          </a:p>
        </p:txBody>
      </p:sp>
      <p:sp>
        <p:nvSpPr>
          <p:cNvPr id="1052" name="Google Shape;1052;p61"/>
          <p:cNvSpPr txBox="1"/>
          <p:nvPr/>
        </p:nvSpPr>
        <p:spPr>
          <a:xfrm>
            <a:off x="8324851" y="4940299"/>
            <a:ext cx="279400" cy="2603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Verdana"/>
                <a:ea typeface="Verdana"/>
                <a:cs typeface="Verdana"/>
                <a:sym typeface="Verdana"/>
              </a:rPr>
              <a:t>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6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Spectral Partitioning</a:t>
            </a:r>
            <a:endParaRPr/>
          </a:p>
        </p:txBody>
      </p:sp>
      <p:sp>
        <p:nvSpPr>
          <p:cNvPr id="1058" name="Google Shape;1058;p6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059" name="Google Shape;1059;p62"/>
          <p:cNvPicPr preferRelativeResize="0"/>
          <p:nvPr/>
        </p:nvPicPr>
        <p:blipFill rotWithShape="1">
          <a:blip r:embed="rId3">
            <a:alphaModFix/>
          </a:blip>
          <a:srcRect b="0" l="0" r="0" t="0"/>
          <a:stretch/>
        </p:blipFill>
        <p:spPr>
          <a:xfrm>
            <a:off x="311542" y="1524000"/>
            <a:ext cx="2819400" cy="4572000"/>
          </a:xfrm>
          <a:prstGeom prst="rect">
            <a:avLst/>
          </a:prstGeom>
          <a:noFill/>
          <a:ln>
            <a:noFill/>
          </a:ln>
        </p:spPr>
      </p:pic>
      <p:pic>
        <p:nvPicPr>
          <p:cNvPr id="1060" name="Google Shape;1060;p62"/>
          <p:cNvPicPr preferRelativeResize="0"/>
          <p:nvPr/>
        </p:nvPicPr>
        <p:blipFill rotWithShape="1">
          <a:blip r:embed="rId4">
            <a:alphaModFix/>
          </a:blip>
          <a:srcRect b="0" l="0" r="0" t="0"/>
          <a:stretch/>
        </p:blipFill>
        <p:spPr>
          <a:xfrm>
            <a:off x="3840243" y="1743075"/>
            <a:ext cx="5075157" cy="4133850"/>
          </a:xfrm>
          <a:prstGeom prst="rect">
            <a:avLst/>
          </a:prstGeom>
          <a:noFill/>
          <a:ln>
            <a:noFill/>
          </a:ln>
        </p:spPr>
      </p:pic>
      <p:sp>
        <p:nvSpPr>
          <p:cNvPr id="1061" name="Google Shape;1061;p62"/>
          <p:cNvSpPr txBox="1"/>
          <p:nvPr/>
        </p:nvSpPr>
        <p:spPr>
          <a:xfrm>
            <a:off x="6172200" y="5791200"/>
            <a:ext cx="16001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Rank in </a:t>
            </a:r>
            <a:r>
              <a:rPr b="1" i="0" lang="en-US" sz="2400" u="none" cap="none" strike="noStrike">
                <a:solidFill>
                  <a:schemeClr val="dk1"/>
                </a:solidFill>
                <a:latin typeface="Arial"/>
                <a:ea typeface="Arial"/>
                <a:cs typeface="Arial"/>
                <a:sym typeface="Arial"/>
              </a:rPr>
              <a:t>x</a:t>
            </a:r>
            <a:r>
              <a:rPr b="1"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062" name="Google Shape;1062;p62"/>
          <p:cNvSpPr txBox="1"/>
          <p:nvPr/>
        </p:nvSpPr>
        <p:spPr>
          <a:xfrm rot="-5400000">
            <a:off x="2824453" y="3340594"/>
            <a:ext cx="16622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Value of </a:t>
            </a:r>
            <a:r>
              <a:rPr b="1" i="0" lang="en-US" sz="2400" u="none" cap="none" strike="noStrike">
                <a:solidFill>
                  <a:schemeClr val="dk1"/>
                </a:solidFill>
                <a:latin typeface="Arial"/>
                <a:ea typeface="Arial"/>
                <a:cs typeface="Arial"/>
                <a:sym typeface="Arial"/>
              </a:rPr>
              <a:t>x</a:t>
            </a:r>
            <a:r>
              <a:rPr b="1"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63"/>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Spectral Partitioning</a:t>
            </a:r>
            <a:endParaRPr/>
          </a:p>
        </p:txBody>
      </p:sp>
      <p:sp>
        <p:nvSpPr>
          <p:cNvPr id="1068" name="Google Shape;1068;p6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069" name="Google Shape;1069;p63"/>
          <p:cNvSpPr txBox="1"/>
          <p:nvPr/>
        </p:nvSpPr>
        <p:spPr>
          <a:xfrm>
            <a:off x="6481255" y="5862935"/>
            <a:ext cx="16001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Rank in </a:t>
            </a:r>
            <a:r>
              <a:rPr b="1" i="0" lang="en-US" sz="2400" u="none" cap="none" strike="noStrike">
                <a:solidFill>
                  <a:schemeClr val="dk1"/>
                </a:solidFill>
                <a:latin typeface="Arial"/>
                <a:ea typeface="Arial"/>
                <a:cs typeface="Arial"/>
                <a:sym typeface="Arial"/>
              </a:rPr>
              <a:t>x</a:t>
            </a:r>
            <a:r>
              <a:rPr b="1"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1070" name="Google Shape;1070;p63"/>
          <p:cNvSpPr txBox="1"/>
          <p:nvPr/>
        </p:nvSpPr>
        <p:spPr>
          <a:xfrm rot="-5400000">
            <a:off x="3133508" y="3412329"/>
            <a:ext cx="16622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Value of </a:t>
            </a:r>
            <a:r>
              <a:rPr b="1" i="0" lang="en-US" sz="2400" u="none" cap="none" strike="noStrike">
                <a:solidFill>
                  <a:schemeClr val="dk1"/>
                </a:solidFill>
                <a:latin typeface="Arial"/>
                <a:ea typeface="Arial"/>
                <a:cs typeface="Arial"/>
                <a:sym typeface="Arial"/>
              </a:rPr>
              <a:t>x</a:t>
            </a:r>
            <a:r>
              <a:rPr b="1" baseline="-25000" i="0" lang="en-US" sz="2400" u="none" cap="none" strike="noStrike">
                <a:solidFill>
                  <a:schemeClr val="dk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pic>
        <p:nvPicPr>
          <p:cNvPr id="1071" name="Google Shape;1071;p63"/>
          <p:cNvPicPr preferRelativeResize="0"/>
          <p:nvPr/>
        </p:nvPicPr>
        <p:blipFill rotWithShape="1">
          <a:blip r:embed="rId3">
            <a:alphaModFix/>
          </a:blip>
          <a:srcRect b="0" l="0" r="0" t="0"/>
          <a:stretch/>
        </p:blipFill>
        <p:spPr>
          <a:xfrm>
            <a:off x="184209" y="1447800"/>
            <a:ext cx="3244791" cy="4457700"/>
          </a:xfrm>
          <a:prstGeom prst="rect">
            <a:avLst/>
          </a:prstGeom>
          <a:noFill/>
          <a:ln>
            <a:noFill/>
          </a:ln>
        </p:spPr>
      </p:pic>
      <p:pic>
        <p:nvPicPr>
          <p:cNvPr id="1072" name="Google Shape;1072;p63"/>
          <p:cNvPicPr preferRelativeResize="0"/>
          <p:nvPr/>
        </p:nvPicPr>
        <p:blipFill rotWithShape="1">
          <a:blip r:embed="rId4">
            <a:alphaModFix/>
          </a:blip>
          <a:srcRect b="0" l="0" r="0" t="0"/>
          <a:stretch/>
        </p:blipFill>
        <p:spPr>
          <a:xfrm>
            <a:off x="4174563" y="2134996"/>
            <a:ext cx="4572000" cy="3792471"/>
          </a:xfrm>
          <a:prstGeom prst="rect">
            <a:avLst/>
          </a:prstGeom>
          <a:noFill/>
          <a:ln>
            <a:noFill/>
          </a:ln>
        </p:spPr>
      </p:pic>
      <p:sp>
        <p:nvSpPr>
          <p:cNvPr id="1073" name="Google Shape;1073;p63"/>
          <p:cNvSpPr txBox="1"/>
          <p:nvPr/>
        </p:nvSpPr>
        <p:spPr>
          <a:xfrm>
            <a:off x="5410627" y="1537064"/>
            <a:ext cx="2792624" cy="523220"/>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Calibri"/>
                <a:ea typeface="Calibri"/>
                <a:cs typeface="Calibri"/>
                <a:sym typeface="Calibri"/>
              </a:rPr>
              <a:t>Components of </a:t>
            </a:r>
            <a:r>
              <a:rPr b="1" i="0" lang="en-US" sz="2800" u="none" cap="none" strike="noStrike">
                <a:solidFill>
                  <a:schemeClr val="lt1"/>
                </a:solidFill>
                <a:latin typeface="Calibri"/>
                <a:ea typeface="Calibri"/>
                <a:cs typeface="Calibri"/>
                <a:sym typeface="Calibri"/>
              </a:rPr>
              <a:t>x</a:t>
            </a:r>
            <a:r>
              <a:rPr b="1" baseline="-25000" i="0" lang="en-US" sz="2800" u="none" cap="none" strike="noStrike">
                <a:solidFill>
                  <a:schemeClr val="lt1"/>
                </a:solidFill>
                <a:latin typeface="Calibri"/>
                <a:ea typeface="Calibri"/>
                <a:cs typeface="Calibri"/>
                <a:sym typeface="Calibri"/>
              </a:rPr>
              <a:t>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6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 Spectral partitioning</a:t>
            </a:r>
            <a:endParaRPr/>
          </a:p>
        </p:txBody>
      </p:sp>
      <p:sp>
        <p:nvSpPr>
          <p:cNvPr id="1080" name="Google Shape;1080;p6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081" name="Google Shape;1081;p64"/>
          <p:cNvPicPr preferRelativeResize="0"/>
          <p:nvPr/>
        </p:nvPicPr>
        <p:blipFill rotWithShape="1">
          <a:blip r:embed="rId3">
            <a:alphaModFix/>
          </a:blip>
          <a:srcRect b="0" l="0" r="0" t="0"/>
          <a:stretch/>
        </p:blipFill>
        <p:spPr>
          <a:xfrm>
            <a:off x="184209" y="1447800"/>
            <a:ext cx="3244791" cy="4457700"/>
          </a:xfrm>
          <a:prstGeom prst="rect">
            <a:avLst/>
          </a:prstGeom>
          <a:noFill/>
          <a:ln>
            <a:noFill/>
          </a:ln>
        </p:spPr>
      </p:pic>
      <p:pic>
        <p:nvPicPr>
          <p:cNvPr id="1082" name="Google Shape;1082;p64"/>
          <p:cNvPicPr preferRelativeResize="0"/>
          <p:nvPr/>
        </p:nvPicPr>
        <p:blipFill rotWithShape="1">
          <a:blip r:embed="rId4">
            <a:alphaModFix/>
          </a:blip>
          <a:srcRect b="0" l="0" r="0" t="24205"/>
          <a:stretch/>
        </p:blipFill>
        <p:spPr>
          <a:xfrm>
            <a:off x="4876800" y="1143000"/>
            <a:ext cx="3167063" cy="2066767"/>
          </a:xfrm>
          <a:prstGeom prst="rect">
            <a:avLst/>
          </a:prstGeom>
          <a:noFill/>
          <a:ln>
            <a:noFill/>
          </a:ln>
        </p:spPr>
      </p:pic>
      <p:sp>
        <p:nvSpPr>
          <p:cNvPr id="1083" name="Google Shape;1083;p64"/>
          <p:cNvSpPr txBox="1"/>
          <p:nvPr/>
        </p:nvSpPr>
        <p:spPr>
          <a:xfrm>
            <a:off x="5661074" y="1143000"/>
            <a:ext cx="2350323" cy="461665"/>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Components</a:t>
            </a:r>
            <a:r>
              <a:rPr b="0" i="0" lang="en-US" sz="2400" u="none" cap="none" strike="noStrike">
                <a:solidFill>
                  <a:schemeClr val="lt1"/>
                </a:solidFill>
                <a:latin typeface="Arial"/>
                <a:ea typeface="Arial"/>
                <a:cs typeface="Arial"/>
                <a:sym typeface="Arial"/>
              </a:rPr>
              <a:t> of </a:t>
            </a:r>
            <a:r>
              <a:rPr b="1" i="0" lang="en-US" sz="2400" u="none" cap="none" strike="noStrike">
                <a:solidFill>
                  <a:schemeClr val="lt1"/>
                </a:solidFill>
                <a:latin typeface="Arial"/>
                <a:ea typeface="Arial"/>
                <a:cs typeface="Arial"/>
                <a:sym typeface="Arial"/>
              </a:rPr>
              <a:t>x</a:t>
            </a:r>
            <a:r>
              <a:rPr b="1" baseline="-25000" i="0" lang="en-US" sz="2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pic>
        <p:nvPicPr>
          <p:cNvPr id="1084" name="Google Shape;1084;p64"/>
          <p:cNvPicPr preferRelativeResize="0"/>
          <p:nvPr/>
        </p:nvPicPr>
        <p:blipFill rotWithShape="1">
          <a:blip r:embed="rId5">
            <a:alphaModFix/>
          </a:blip>
          <a:srcRect b="0" l="0" r="0" t="0"/>
          <a:stretch/>
        </p:blipFill>
        <p:spPr>
          <a:xfrm>
            <a:off x="5029200" y="3429000"/>
            <a:ext cx="3124200" cy="2902451"/>
          </a:xfrm>
          <a:prstGeom prst="rect">
            <a:avLst/>
          </a:prstGeom>
          <a:noFill/>
          <a:ln>
            <a:noFill/>
          </a:ln>
        </p:spPr>
      </p:pic>
      <p:sp>
        <p:nvSpPr>
          <p:cNvPr id="1085" name="Google Shape;1085;p64"/>
          <p:cNvSpPr txBox="1"/>
          <p:nvPr/>
        </p:nvSpPr>
        <p:spPr>
          <a:xfrm>
            <a:off x="5813474" y="6324600"/>
            <a:ext cx="2350323" cy="461665"/>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Arial"/>
                <a:ea typeface="Arial"/>
                <a:cs typeface="Arial"/>
                <a:sym typeface="Arial"/>
              </a:rPr>
              <a:t>Components</a:t>
            </a:r>
            <a:r>
              <a:rPr b="0" i="0" lang="en-US" sz="2400" u="none" cap="none" strike="noStrike">
                <a:solidFill>
                  <a:schemeClr val="lt1"/>
                </a:solidFill>
                <a:latin typeface="Arial"/>
                <a:ea typeface="Arial"/>
                <a:cs typeface="Arial"/>
                <a:sym typeface="Arial"/>
              </a:rPr>
              <a:t> of </a:t>
            </a:r>
            <a:r>
              <a:rPr b="1" i="0" lang="en-US" sz="2400" u="none" cap="none" strike="noStrike">
                <a:solidFill>
                  <a:schemeClr val="lt1"/>
                </a:solidFill>
                <a:latin typeface="Arial"/>
                <a:ea typeface="Arial"/>
                <a:cs typeface="Arial"/>
                <a:sym typeface="Arial"/>
              </a:rPr>
              <a:t>x</a:t>
            </a:r>
            <a:r>
              <a:rPr b="1" baseline="-25000" i="0" lang="en-US" sz="2400" u="none" cap="none" strike="noStrike">
                <a:solidFill>
                  <a:schemeClr val="lt1"/>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65"/>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k-Way Spectral Clustering</a:t>
            </a:r>
            <a:endParaRPr/>
          </a:p>
        </p:txBody>
      </p:sp>
      <p:sp>
        <p:nvSpPr>
          <p:cNvPr id="1092" name="Google Shape;1092;p65"/>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l">
              <a:lnSpc>
                <a:spcPct val="100000"/>
              </a:lnSpc>
              <a:spcBef>
                <a:spcPts val="0"/>
              </a:spcBef>
              <a:spcAft>
                <a:spcPts val="0"/>
              </a:spcAft>
              <a:buSzPct val="100000"/>
              <a:buFont typeface="Noto Sans Symbols"/>
              <a:buChar char="❑"/>
            </a:pPr>
            <a:r>
              <a:rPr b="1" lang="en-US">
                <a:solidFill>
                  <a:srgbClr val="D60093"/>
                </a:solidFill>
              </a:rPr>
              <a:t>How do we partition a graph into </a:t>
            </a:r>
            <a:r>
              <a:rPr b="1" i="1" lang="en-US">
                <a:solidFill>
                  <a:srgbClr val="D60093"/>
                </a:solidFill>
                <a:latin typeface="Times New Roman"/>
                <a:ea typeface="Times New Roman"/>
                <a:cs typeface="Times New Roman"/>
                <a:sym typeface="Times New Roman"/>
              </a:rPr>
              <a:t>k</a:t>
            </a:r>
            <a:r>
              <a:rPr b="1" lang="en-US">
                <a:solidFill>
                  <a:srgbClr val="D60093"/>
                </a:solidFill>
              </a:rPr>
              <a:t> clusters?</a:t>
            </a:r>
            <a:endParaRPr/>
          </a:p>
          <a:p>
            <a:pPr indent="-111125" lvl="8" marL="3886200" rtl="0" algn="l">
              <a:lnSpc>
                <a:spcPct val="100000"/>
              </a:lnSpc>
              <a:spcBef>
                <a:spcPts val="370"/>
              </a:spcBef>
              <a:spcAft>
                <a:spcPts val="0"/>
              </a:spcAft>
              <a:buClr>
                <a:schemeClr val="dk1"/>
              </a:buClr>
              <a:buSzPct val="100000"/>
              <a:buFont typeface="Times New Roman"/>
              <a:buNone/>
            </a:pPr>
            <a:r>
              <a:t/>
            </a:r>
            <a:endParaRPr/>
          </a:p>
          <a:p>
            <a:pPr indent="-342900" lvl="0" marL="342900" rtl="0" algn="l">
              <a:lnSpc>
                <a:spcPct val="100000"/>
              </a:lnSpc>
              <a:spcBef>
                <a:spcPts val="518"/>
              </a:spcBef>
              <a:spcAft>
                <a:spcPts val="0"/>
              </a:spcAft>
              <a:buSzPct val="100000"/>
              <a:buFont typeface="Noto Sans Symbols"/>
              <a:buChar char="❑"/>
            </a:pPr>
            <a:r>
              <a:rPr b="1" lang="en-US">
                <a:solidFill>
                  <a:srgbClr val="0000FF"/>
                </a:solidFill>
              </a:rPr>
              <a:t>Two basic approaches:</a:t>
            </a:r>
            <a:endParaRPr/>
          </a:p>
          <a:p>
            <a:pPr indent="-285750" lvl="1" marL="742950" rtl="0" algn="l">
              <a:lnSpc>
                <a:spcPct val="100000"/>
              </a:lnSpc>
              <a:spcBef>
                <a:spcPts val="444"/>
              </a:spcBef>
              <a:spcAft>
                <a:spcPts val="0"/>
              </a:spcAft>
              <a:buSzPct val="100000"/>
              <a:buChar char="⮚"/>
            </a:pPr>
            <a:r>
              <a:rPr b="1" lang="en-US"/>
              <a:t>Recursive bi-partitioning</a:t>
            </a:r>
            <a:r>
              <a:rPr lang="en-US"/>
              <a:t> </a:t>
            </a:r>
            <a:r>
              <a:rPr lang="en-US">
                <a:solidFill>
                  <a:srgbClr val="7F7F7F"/>
                </a:solidFill>
              </a:rPr>
              <a:t>[Hagen et al., ’92]</a:t>
            </a:r>
            <a:endParaRPr/>
          </a:p>
          <a:p>
            <a:pPr indent="-228600" lvl="2" marL="1143000" rtl="0" algn="l">
              <a:lnSpc>
                <a:spcPct val="100000"/>
              </a:lnSpc>
              <a:spcBef>
                <a:spcPts val="407"/>
              </a:spcBef>
              <a:spcAft>
                <a:spcPts val="0"/>
              </a:spcAft>
              <a:buSzPct val="100000"/>
              <a:buFont typeface="Calibri"/>
              <a:buChar char="•"/>
            </a:pPr>
            <a:r>
              <a:rPr lang="en-US"/>
              <a:t>Recursively apply bi-partitioning algorithm in a hierarchical divisive manner</a:t>
            </a:r>
            <a:endParaRPr/>
          </a:p>
          <a:p>
            <a:pPr indent="-228600" lvl="2" marL="1143000" rtl="0" algn="l">
              <a:lnSpc>
                <a:spcPct val="100000"/>
              </a:lnSpc>
              <a:spcBef>
                <a:spcPts val="407"/>
              </a:spcBef>
              <a:spcAft>
                <a:spcPts val="0"/>
              </a:spcAft>
              <a:buSzPct val="100000"/>
              <a:buFont typeface="Calibri"/>
              <a:buChar char="•"/>
            </a:pPr>
            <a:r>
              <a:rPr lang="en-US"/>
              <a:t>Disadvantages: Inefficient, unstable</a:t>
            </a:r>
            <a:endParaRPr/>
          </a:p>
          <a:p>
            <a:pPr indent="-285750" lvl="1" marL="742950" rtl="0" algn="l">
              <a:lnSpc>
                <a:spcPct val="100000"/>
              </a:lnSpc>
              <a:spcBef>
                <a:spcPts val="444"/>
              </a:spcBef>
              <a:spcAft>
                <a:spcPts val="0"/>
              </a:spcAft>
              <a:buSzPct val="100000"/>
              <a:buChar char="⮚"/>
            </a:pPr>
            <a:r>
              <a:rPr b="1" lang="en-US"/>
              <a:t>Cluster multiple eigenvectors</a:t>
            </a:r>
            <a:r>
              <a:rPr lang="en-US"/>
              <a:t> </a:t>
            </a:r>
            <a:r>
              <a:rPr lang="en-US">
                <a:solidFill>
                  <a:srgbClr val="7F7F7F"/>
                </a:solidFill>
              </a:rPr>
              <a:t>[Shi-Malik, ’00]</a:t>
            </a:r>
            <a:endParaRPr/>
          </a:p>
          <a:p>
            <a:pPr indent="-228600" lvl="2" marL="1143000" rtl="0" algn="l">
              <a:lnSpc>
                <a:spcPct val="100000"/>
              </a:lnSpc>
              <a:spcBef>
                <a:spcPts val="407"/>
              </a:spcBef>
              <a:spcAft>
                <a:spcPts val="0"/>
              </a:spcAft>
              <a:buSzPct val="100000"/>
              <a:buFont typeface="Calibri"/>
              <a:buChar char="•"/>
            </a:pPr>
            <a:r>
              <a:rPr lang="en-US"/>
              <a:t>Build a reduced space from multiple eigenvectors</a:t>
            </a:r>
            <a:endParaRPr/>
          </a:p>
          <a:p>
            <a:pPr indent="-228600" lvl="2" marL="1143000" rtl="0" algn="l">
              <a:lnSpc>
                <a:spcPct val="100000"/>
              </a:lnSpc>
              <a:spcBef>
                <a:spcPts val="407"/>
              </a:spcBef>
              <a:spcAft>
                <a:spcPts val="0"/>
              </a:spcAft>
              <a:buSzPct val="100000"/>
              <a:buFont typeface="Calibri"/>
              <a:buChar char="•"/>
            </a:pPr>
            <a:r>
              <a:rPr lang="en-US"/>
              <a:t>Commonly used in recent papers</a:t>
            </a:r>
            <a:endParaRPr/>
          </a:p>
          <a:p>
            <a:pPr indent="-228600" lvl="2" marL="1143000" rtl="0" algn="l">
              <a:lnSpc>
                <a:spcPct val="100000"/>
              </a:lnSpc>
              <a:spcBef>
                <a:spcPts val="407"/>
              </a:spcBef>
              <a:spcAft>
                <a:spcPts val="0"/>
              </a:spcAft>
              <a:buSzPct val="100000"/>
              <a:buFont typeface="Calibri"/>
              <a:buChar char="•"/>
            </a:pPr>
            <a:r>
              <a:rPr lang="en-US"/>
              <a:t>Multiple eigenvectors prevent instability due to information loss</a:t>
            </a:r>
            <a:endParaRPr/>
          </a:p>
          <a:p>
            <a:pPr indent="-228600" lvl="2" marL="1143000" rtl="0" algn="l">
              <a:lnSpc>
                <a:spcPct val="100000"/>
              </a:lnSpc>
              <a:spcBef>
                <a:spcPts val="407"/>
              </a:spcBef>
              <a:spcAft>
                <a:spcPts val="0"/>
              </a:spcAft>
              <a:buSzPct val="100000"/>
              <a:buFont typeface="Calibri"/>
              <a:buChar char="•"/>
            </a:pPr>
            <a:r>
              <a:rPr lang="en-US"/>
              <a:t>A preferable approach…</a:t>
            </a:r>
            <a:endParaRPr/>
          </a:p>
        </p:txBody>
      </p:sp>
      <p:sp>
        <p:nvSpPr>
          <p:cNvPr id="1093" name="Google Shape;1093;p6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6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Approaches</a:t>
            </a:r>
            <a:endParaRPr/>
          </a:p>
        </p:txBody>
      </p:sp>
      <p:sp>
        <p:nvSpPr>
          <p:cNvPr id="1099" name="Google Shape;1099;p66"/>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SzPts val="2800"/>
              <a:buFont typeface="Tahoma"/>
              <a:buAutoNum type="arabicPeriod"/>
            </a:pPr>
            <a:r>
              <a:rPr lang="en-US"/>
              <a:t>Clustering by edge ”betweenness”</a:t>
            </a:r>
            <a:endParaRPr/>
          </a:p>
          <a:p>
            <a:pPr indent="-285750" lvl="1" marL="742950" rtl="0" algn="l">
              <a:lnSpc>
                <a:spcPct val="100000"/>
              </a:lnSpc>
              <a:spcBef>
                <a:spcPts val="480"/>
              </a:spcBef>
              <a:spcAft>
                <a:spcPts val="0"/>
              </a:spcAft>
              <a:buSzPts val="2400"/>
              <a:buChar char="⮚"/>
            </a:pPr>
            <a:r>
              <a:rPr lang="en-US"/>
              <a:t>Cut edges that have highest  “betweenness”</a:t>
            </a:r>
            <a:endParaRPr/>
          </a:p>
          <a:p>
            <a:pPr indent="-514350" lvl="0" marL="514350" rtl="0" algn="l">
              <a:lnSpc>
                <a:spcPct val="100000"/>
              </a:lnSpc>
              <a:spcBef>
                <a:spcPts val="560"/>
              </a:spcBef>
              <a:spcAft>
                <a:spcPts val="0"/>
              </a:spcAft>
              <a:buSzPts val="2800"/>
              <a:buFont typeface="Tahoma"/>
              <a:buAutoNum type="arabicPeriod"/>
            </a:pPr>
            <a:r>
              <a:rPr lang="en-US"/>
              <a:t>Spectral Clustering</a:t>
            </a:r>
            <a:endParaRPr/>
          </a:p>
          <a:p>
            <a:pPr indent="-285750" lvl="1" marL="742950" rtl="0" algn="l">
              <a:lnSpc>
                <a:spcPct val="100000"/>
              </a:lnSpc>
              <a:spcBef>
                <a:spcPts val="480"/>
              </a:spcBef>
              <a:spcAft>
                <a:spcPts val="0"/>
              </a:spcAft>
              <a:buSzPts val="2400"/>
              <a:buChar char="⮚"/>
            </a:pPr>
            <a:r>
              <a:rPr lang="en-US"/>
              <a:t>Minimizing the cut size by the 2</a:t>
            </a:r>
            <a:r>
              <a:rPr baseline="30000" lang="en-US"/>
              <a:t>nd</a:t>
            </a:r>
            <a:r>
              <a:rPr lang="en-US"/>
              <a:t> Eigenvector</a:t>
            </a:r>
            <a:endParaRPr/>
          </a:p>
          <a:p>
            <a:pPr indent="-514350" lvl="0" marL="514350" rtl="0" algn="l">
              <a:lnSpc>
                <a:spcPct val="100000"/>
              </a:lnSpc>
              <a:spcBef>
                <a:spcPts val="560"/>
              </a:spcBef>
              <a:spcAft>
                <a:spcPts val="0"/>
              </a:spcAft>
              <a:buSzPts val="2800"/>
              <a:buFont typeface="Tahoma"/>
              <a:buAutoNum type="arabicPeriod"/>
            </a:pPr>
            <a:r>
              <a:rPr lang="en-US">
                <a:solidFill>
                  <a:srgbClr val="FF0000"/>
                </a:solidFill>
              </a:rPr>
              <a:t>Direct Discovery</a:t>
            </a:r>
            <a:endParaRPr/>
          </a:p>
          <a:p>
            <a:pPr indent="-285750" lvl="1" marL="742950" rtl="0" algn="l">
              <a:lnSpc>
                <a:spcPct val="100000"/>
              </a:lnSpc>
              <a:spcBef>
                <a:spcPts val="480"/>
              </a:spcBef>
              <a:spcAft>
                <a:spcPts val="0"/>
              </a:spcAft>
              <a:buSzPts val="2400"/>
              <a:buChar char="⮚"/>
            </a:pPr>
            <a:r>
              <a:rPr lang="en-US"/>
              <a:t>Thawing</a:t>
            </a:r>
            <a:endParaRPr/>
          </a:p>
          <a:p>
            <a:pPr indent="-285750" lvl="1" marL="742950" rtl="0" algn="l">
              <a:lnSpc>
                <a:spcPct val="100000"/>
              </a:lnSpc>
              <a:spcBef>
                <a:spcPts val="480"/>
              </a:spcBef>
              <a:spcAft>
                <a:spcPts val="0"/>
              </a:spcAft>
              <a:buSzPts val="2400"/>
              <a:buChar char="⮚"/>
            </a:pPr>
            <a:r>
              <a:rPr lang="en-US"/>
              <a:t>Frequent itemsets</a:t>
            </a:r>
            <a:endParaRPr/>
          </a:p>
        </p:txBody>
      </p:sp>
      <p:sp>
        <p:nvSpPr>
          <p:cNvPr id="1100" name="Google Shape;1100;p6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6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DIRECT DISCOVERY OF COMMUNITIES: TRAWLING</a:t>
            </a:r>
            <a:endParaRPr/>
          </a:p>
        </p:txBody>
      </p:sp>
      <p:sp>
        <p:nvSpPr>
          <p:cNvPr id="1107" name="Google Shape;1107;p6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2000"/>
              <a:buNone/>
            </a:pPr>
            <a:r>
              <a:t/>
            </a:r>
            <a:endParaRPr/>
          </a:p>
        </p:txBody>
      </p:sp>
      <p:sp>
        <p:nvSpPr>
          <p:cNvPr id="1108" name="Google Shape;1108;p6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1109" name="Google Shape;1109;p67"/>
          <p:cNvSpPr txBox="1"/>
          <p:nvPr/>
        </p:nvSpPr>
        <p:spPr>
          <a:xfrm>
            <a:off x="722313" y="5562130"/>
            <a:ext cx="76103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Tahoma"/>
                <a:ea typeface="Tahoma"/>
                <a:cs typeface="Tahoma"/>
                <a:sym typeface="Tahoma"/>
              </a:rPr>
              <a:t>With slide contributions from P. Desikan; http://www-users.cs.umn.edu/~desikan/</a:t>
            </a:r>
            <a:endParaRPr b="0" i="0" sz="1400" u="none" cap="none" strike="noStrike">
              <a:solidFill>
                <a:srgbClr val="000000"/>
              </a:solidFill>
              <a:latin typeface="Arial"/>
              <a:ea typeface="Arial"/>
              <a:cs typeface="Arial"/>
              <a:sym typeface="Arial"/>
            </a:endParaRPr>
          </a:p>
        </p:txBody>
      </p:sp>
      <p:pic>
        <p:nvPicPr>
          <p:cNvPr id="1110" name="Google Shape;1110;p67"/>
          <p:cNvPicPr preferRelativeResize="0"/>
          <p:nvPr/>
        </p:nvPicPr>
        <p:blipFill rotWithShape="1">
          <a:blip r:embed="rId3">
            <a:alphaModFix/>
          </a:blip>
          <a:srcRect b="0" l="0" r="0" t="0"/>
          <a:stretch/>
        </p:blipFill>
        <p:spPr>
          <a:xfrm>
            <a:off x="2019300" y="577850"/>
            <a:ext cx="5105400" cy="38290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6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Web community</a:t>
            </a:r>
            <a:endParaRPr/>
          </a:p>
        </p:txBody>
      </p:sp>
      <p:sp>
        <p:nvSpPr>
          <p:cNvPr id="1116" name="Google Shape;1116;p6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Groups of individuals who share common interests, together with </a:t>
            </a:r>
            <a:r>
              <a:rPr lang="en-US">
                <a:solidFill>
                  <a:srgbClr val="FF0000"/>
                </a:solidFill>
              </a:rPr>
              <a:t>the web pages most popular among them</a:t>
            </a:r>
            <a:endParaRPr/>
          </a:p>
          <a:p>
            <a:pPr indent="-342900" lvl="0" marL="342900" rtl="0" algn="l">
              <a:lnSpc>
                <a:spcPct val="100000"/>
              </a:lnSpc>
              <a:spcBef>
                <a:spcPts val="560"/>
              </a:spcBef>
              <a:spcAft>
                <a:spcPts val="0"/>
              </a:spcAft>
              <a:buSzPts val="2800"/>
              <a:buFont typeface="Noto Sans Symbols"/>
              <a:buChar char="❑"/>
            </a:pPr>
            <a:r>
              <a:rPr lang="en-US"/>
              <a:t>Web page collections with a </a:t>
            </a:r>
            <a:r>
              <a:rPr lang="en-US">
                <a:solidFill>
                  <a:srgbClr val="FF0000"/>
                </a:solidFill>
              </a:rPr>
              <a:t>shared topic</a:t>
            </a:r>
            <a:endParaRPr/>
          </a:p>
        </p:txBody>
      </p:sp>
      <p:sp>
        <p:nvSpPr>
          <p:cNvPr id="1117" name="Google Shape;1117;p6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6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Types of Communities</a:t>
            </a:r>
            <a:endParaRPr/>
          </a:p>
        </p:txBody>
      </p:sp>
      <p:sp>
        <p:nvSpPr>
          <p:cNvPr id="1123" name="Google Shape;1123;p69"/>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Explicitly-defined</a:t>
            </a:r>
            <a:endParaRPr/>
          </a:p>
          <a:p>
            <a:pPr indent="-285750" lvl="1" marL="742950" rtl="0" algn="l">
              <a:lnSpc>
                <a:spcPct val="100000"/>
              </a:lnSpc>
              <a:spcBef>
                <a:spcPts val="480"/>
              </a:spcBef>
              <a:spcAft>
                <a:spcPts val="0"/>
              </a:spcAft>
              <a:buSzPts val="2400"/>
              <a:buChar char="⮚"/>
            </a:pPr>
            <a:r>
              <a:rPr lang="en-US"/>
              <a:t>Communities that manifest themselves as newsgroups or as resource collections on directories such as Yahoo!</a:t>
            </a:r>
            <a:endParaRPr/>
          </a:p>
          <a:p>
            <a:pPr indent="-342900" lvl="0" marL="342900" rtl="0" algn="l">
              <a:lnSpc>
                <a:spcPct val="100000"/>
              </a:lnSpc>
              <a:spcBef>
                <a:spcPts val="560"/>
              </a:spcBef>
              <a:spcAft>
                <a:spcPts val="0"/>
              </a:spcAft>
              <a:buSzPts val="2800"/>
              <a:buFont typeface="Noto Sans Symbols"/>
              <a:buChar char="❑"/>
            </a:pPr>
            <a:r>
              <a:rPr lang="en-US"/>
              <a:t>Implicitly-defined</a:t>
            </a:r>
            <a:endParaRPr/>
          </a:p>
          <a:p>
            <a:pPr indent="-285750" lvl="1" marL="742950" rtl="0" algn="l">
              <a:lnSpc>
                <a:spcPct val="100000"/>
              </a:lnSpc>
              <a:spcBef>
                <a:spcPts val="480"/>
              </a:spcBef>
              <a:spcAft>
                <a:spcPts val="0"/>
              </a:spcAft>
              <a:buSzPts val="2400"/>
              <a:buChar char="⮚"/>
            </a:pPr>
            <a:r>
              <a:rPr lang="en-US"/>
              <a:t>Communities that result from nature of content-creation of the web</a:t>
            </a:r>
            <a:endParaRPr/>
          </a:p>
        </p:txBody>
      </p:sp>
      <p:sp>
        <p:nvSpPr>
          <p:cNvPr id="1124" name="Google Shape;1124;p6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Approaches</a:t>
            </a:r>
            <a:endParaRPr/>
          </a:p>
        </p:txBody>
      </p:sp>
      <p:sp>
        <p:nvSpPr>
          <p:cNvPr id="147" name="Google Shape;147;p7"/>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514350" lvl="0" marL="514350" rtl="0" algn="l">
              <a:lnSpc>
                <a:spcPct val="100000"/>
              </a:lnSpc>
              <a:spcBef>
                <a:spcPts val="0"/>
              </a:spcBef>
              <a:spcAft>
                <a:spcPts val="0"/>
              </a:spcAft>
              <a:buSzPts val="2800"/>
              <a:buFont typeface="Tahoma"/>
              <a:buAutoNum type="arabicPeriod"/>
            </a:pPr>
            <a:r>
              <a:rPr lang="en-US"/>
              <a:t>Clustering by edge ”betweenness”</a:t>
            </a:r>
            <a:endParaRPr/>
          </a:p>
          <a:p>
            <a:pPr indent="-285750" lvl="1" marL="742950" rtl="0" algn="l">
              <a:lnSpc>
                <a:spcPct val="100000"/>
              </a:lnSpc>
              <a:spcBef>
                <a:spcPts val="480"/>
              </a:spcBef>
              <a:spcAft>
                <a:spcPts val="0"/>
              </a:spcAft>
              <a:buSzPts val="2400"/>
              <a:buChar char="⮚"/>
            </a:pPr>
            <a:r>
              <a:rPr lang="en-US"/>
              <a:t>Cut edges that have highest  “betweenness”</a:t>
            </a:r>
            <a:endParaRPr/>
          </a:p>
          <a:p>
            <a:pPr indent="-514350" lvl="0" marL="514350" rtl="0" algn="l">
              <a:lnSpc>
                <a:spcPct val="100000"/>
              </a:lnSpc>
              <a:spcBef>
                <a:spcPts val="560"/>
              </a:spcBef>
              <a:spcAft>
                <a:spcPts val="0"/>
              </a:spcAft>
              <a:buSzPts val="2800"/>
              <a:buFont typeface="Tahoma"/>
              <a:buAutoNum type="arabicPeriod"/>
            </a:pPr>
            <a:r>
              <a:rPr lang="en-US"/>
              <a:t>Spectral Clustering</a:t>
            </a:r>
            <a:endParaRPr/>
          </a:p>
          <a:p>
            <a:pPr indent="-285750" lvl="1" marL="742950" rtl="0" algn="l">
              <a:lnSpc>
                <a:spcPct val="100000"/>
              </a:lnSpc>
              <a:spcBef>
                <a:spcPts val="480"/>
              </a:spcBef>
              <a:spcAft>
                <a:spcPts val="0"/>
              </a:spcAft>
              <a:buSzPts val="2400"/>
              <a:buChar char="⮚"/>
            </a:pPr>
            <a:r>
              <a:rPr lang="en-US"/>
              <a:t>Minimizing the cut size by the 2</a:t>
            </a:r>
            <a:r>
              <a:rPr baseline="30000" lang="en-US"/>
              <a:t>nd</a:t>
            </a:r>
            <a:r>
              <a:rPr lang="en-US"/>
              <a:t> Eigenvector</a:t>
            </a:r>
            <a:endParaRPr/>
          </a:p>
          <a:p>
            <a:pPr indent="-514350" lvl="0" marL="514350" rtl="0" algn="l">
              <a:lnSpc>
                <a:spcPct val="100000"/>
              </a:lnSpc>
              <a:spcBef>
                <a:spcPts val="560"/>
              </a:spcBef>
              <a:spcAft>
                <a:spcPts val="0"/>
              </a:spcAft>
              <a:buSzPts val="2800"/>
              <a:buFont typeface="Tahoma"/>
              <a:buAutoNum type="arabicPeriod"/>
            </a:pPr>
            <a:r>
              <a:rPr lang="en-US"/>
              <a:t>Direct Discovery</a:t>
            </a:r>
            <a:endParaRPr/>
          </a:p>
          <a:p>
            <a:pPr indent="-285750" lvl="1" marL="742950" rtl="0" algn="l">
              <a:lnSpc>
                <a:spcPct val="100000"/>
              </a:lnSpc>
              <a:spcBef>
                <a:spcPts val="480"/>
              </a:spcBef>
              <a:spcAft>
                <a:spcPts val="0"/>
              </a:spcAft>
              <a:buSzPts val="2400"/>
              <a:buChar char="⮚"/>
            </a:pPr>
            <a:r>
              <a:rPr lang="en-US"/>
              <a:t>Thawing</a:t>
            </a:r>
            <a:endParaRPr/>
          </a:p>
          <a:p>
            <a:pPr indent="-285750" lvl="1" marL="742950" rtl="0" algn="l">
              <a:lnSpc>
                <a:spcPct val="100000"/>
              </a:lnSpc>
              <a:spcBef>
                <a:spcPts val="480"/>
              </a:spcBef>
              <a:spcAft>
                <a:spcPts val="0"/>
              </a:spcAft>
              <a:buSzPts val="2400"/>
              <a:buChar char="⮚"/>
            </a:pPr>
            <a:r>
              <a:rPr lang="en-US"/>
              <a:t>Frequent itemsets</a:t>
            </a:r>
            <a:endParaRPr/>
          </a:p>
        </p:txBody>
      </p:sp>
      <p:sp>
        <p:nvSpPr>
          <p:cNvPr id="148" name="Google Shape;148;p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70"/>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4000"/>
              <a:t>Terms and Definitions (1)</a:t>
            </a:r>
            <a:endParaRPr/>
          </a:p>
        </p:txBody>
      </p:sp>
      <p:sp>
        <p:nvSpPr>
          <p:cNvPr id="1130" name="Google Shape;1130;p70"/>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r>
              <a:rPr i="1" lang="en-US"/>
              <a:t>Directed Bipartite Graph: </a:t>
            </a:r>
            <a:r>
              <a:rPr lang="en-US"/>
              <a:t>A graph whose nodes set can be partitioned into two sets </a:t>
            </a:r>
            <a:r>
              <a:rPr i="1" lang="en-US"/>
              <a:t>F</a:t>
            </a:r>
            <a:r>
              <a:rPr lang="en-US"/>
              <a:t> and </a:t>
            </a:r>
            <a:r>
              <a:rPr i="1" lang="en-US"/>
              <a:t>C, </a:t>
            </a:r>
            <a:r>
              <a:rPr lang="en-US"/>
              <a:t> and </a:t>
            </a:r>
            <a:r>
              <a:rPr lang="en-US">
                <a:solidFill>
                  <a:srgbClr val="FF0000"/>
                </a:solidFill>
              </a:rPr>
              <a:t>every directed edge in the graph is from a node </a:t>
            </a:r>
            <a:r>
              <a:rPr i="1" lang="en-US">
                <a:solidFill>
                  <a:srgbClr val="FF0000"/>
                </a:solidFill>
              </a:rPr>
              <a:t>u</a:t>
            </a:r>
            <a:r>
              <a:rPr lang="en-US">
                <a:solidFill>
                  <a:srgbClr val="FF0000"/>
                </a:solidFill>
              </a:rPr>
              <a:t> in </a:t>
            </a:r>
            <a:r>
              <a:rPr i="1" lang="en-US">
                <a:solidFill>
                  <a:srgbClr val="FF0000"/>
                </a:solidFill>
              </a:rPr>
              <a:t>F</a:t>
            </a:r>
            <a:r>
              <a:rPr lang="en-US">
                <a:solidFill>
                  <a:srgbClr val="FF0000"/>
                </a:solidFill>
              </a:rPr>
              <a:t> to a node </a:t>
            </a:r>
            <a:r>
              <a:rPr i="1" lang="en-US">
                <a:solidFill>
                  <a:srgbClr val="FF0000"/>
                </a:solidFill>
              </a:rPr>
              <a:t>v </a:t>
            </a:r>
            <a:r>
              <a:rPr lang="en-US">
                <a:solidFill>
                  <a:srgbClr val="FF0000"/>
                </a:solidFill>
              </a:rPr>
              <a:t>in </a:t>
            </a:r>
            <a:r>
              <a:rPr i="1" lang="en-US">
                <a:solidFill>
                  <a:srgbClr val="FF0000"/>
                </a:solidFill>
              </a:rPr>
              <a:t>C</a:t>
            </a:r>
            <a:endParaRPr/>
          </a:p>
        </p:txBody>
      </p:sp>
      <p:sp>
        <p:nvSpPr>
          <p:cNvPr id="1131" name="Google Shape;1131;p70"/>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1132" name="Google Shape;1132;p70"/>
          <p:cNvCxnSpPr>
            <a:stCxn id="1133" idx="6"/>
            <a:endCxn id="1134" idx="2"/>
          </p:cNvCxnSpPr>
          <p:nvPr/>
        </p:nvCxnSpPr>
        <p:spPr>
          <a:xfrm>
            <a:off x="3455432" y="37719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135" name="Google Shape;1135;p70"/>
          <p:cNvCxnSpPr>
            <a:stCxn id="1133" idx="6"/>
            <a:endCxn id="1136" idx="2"/>
          </p:cNvCxnSpPr>
          <p:nvPr/>
        </p:nvCxnSpPr>
        <p:spPr>
          <a:xfrm>
            <a:off x="3455432" y="37719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137" name="Google Shape;1137;p70"/>
          <p:cNvCxnSpPr>
            <a:stCxn id="1133" idx="6"/>
            <a:endCxn id="1138" idx="2"/>
          </p:cNvCxnSpPr>
          <p:nvPr/>
        </p:nvCxnSpPr>
        <p:spPr>
          <a:xfrm>
            <a:off x="3455432" y="3771900"/>
            <a:ext cx="1219200" cy="914400"/>
          </a:xfrm>
          <a:prstGeom prst="straightConnector1">
            <a:avLst/>
          </a:prstGeom>
          <a:noFill/>
          <a:ln cap="flat" cmpd="sng" w="22225">
            <a:solidFill>
              <a:srgbClr val="7F7F7F"/>
            </a:solidFill>
            <a:prstDash val="solid"/>
            <a:round/>
            <a:headEnd len="sm" w="sm" type="none"/>
            <a:tailEnd len="med" w="med" type="stealth"/>
          </a:ln>
        </p:spPr>
      </p:cxnSp>
      <p:cxnSp>
        <p:nvCxnSpPr>
          <p:cNvPr id="1139" name="Google Shape;1139;p70"/>
          <p:cNvCxnSpPr>
            <a:stCxn id="1133" idx="6"/>
            <a:endCxn id="1140" idx="1"/>
          </p:cNvCxnSpPr>
          <p:nvPr/>
        </p:nvCxnSpPr>
        <p:spPr>
          <a:xfrm>
            <a:off x="3455432" y="3771900"/>
            <a:ext cx="1252800" cy="1671900"/>
          </a:xfrm>
          <a:prstGeom prst="straightConnector1">
            <a:avLst/>
          </a:prstGeom>
          <a:noFill/>
          <a:ln cap="flat" cmpd="sng" w="22225">
            <a:solidFill>
              <a:srgbClr val="7F7F7F"/>
            </a:solidFill>
            <a:prstDash val="solid"/>
            <a:round/>
            <a:headEnd len="sm" w="sm" type="none"/>
            <a:tailEnd len="med" w="med" type="stealth"/>
          </a:ln>
        </p:spPr>
      </p:cxnSp>
      <p:cxnSp>
        <p:nvCxnSpPr>
          <p:cNvPr id="1141" name="Google Shape;1141;p70"/>
          <p:cNvCxnSpPr>
            <a:stCxn id="1142" idx="6"/>
            <a:endCxn id="1143" idx="2"/>
          </p:cNvCxnSpPr>
          <p:nvPr/>
        </p:nvCxnSpPr>
        <p:spPr>
          <a:xfrm flipH="1" rot="10800000">
            <a:off x="3455432" y="35433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144" name="Google Shape;1144;p70"/>
          <p:cNvCxnSpPr>
            <a:stCxn id="1142" idx="6"/>
            <a:endCxn id="1134" idx="2"/>
          </p:cNvCxnSpPr>
          <p:nvPr/>
        </p:nvCxnSpPr>
        <p:spPr>
          <a:xfrm flipH="1" rot="10800000">
            <a:off x="3455432" y="39243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145" name="Google Shape;1145;p70"/>
          <p:cNvCxnSpPr>
            <a:stCxn id="1142" idx="6"/>
            <a:endCxn id="1138" idx="2"/>
          </p:cNvCxnSpPr>
          <p:nvPr/>
        </p:nvCxnSpPr>
        <p:spPr>
          <a:xfrm>
            <a:off x="3455432" y="41529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146" name="Google Shape;1146;p70"/>
          <p:cNvCxnSpPr>
            <a:stCxn id="1142" idx="6"/>
            <a:endCxn id="1140" idx="1"/>
          </p:cNvCxnSpPr>
          <p:nvPr/>
        </p:nvCxnSpPr>
        <p:spPr>
          <a:xfrm>
            <a:off x="3455432" y="4152900"/>
            <a:ext cx="1252800" cy="1290900"/>
          </a:xfrm>
          <a:prstGeom prst="straightConnector1">
            <a:avLst/>
          </a:prstGeom>
          <a:noFill/>
          <a:ln cap="flat" cmpd="sng" w="22225">
            <a:solidFill>
              <a:srgbClr val="7F7F7F"/>
            </a:solidFill>
            <a:prstDash val="solid"/>
            <a:round/>
            <a:headEnd len="sm" w="sm" type="none"/>
            <a:tailEnd len="med" w="med" type="stealth"/>
          </a:ln>
        </p:spPr>
      </p:cxnSp>
      <p:sp>
        <p:nvSpPr>
          <p:cNvPr id="1133" name="Google Shape;1133;p70"/>
          <p:cNvSpPr/>
          <p:nvPr/>
        </p:nvSpPr>
        <p:spPr>
          <a:xfrm>
            <a:off x="3226832" y="36576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42" name="Google Shape;1142;p70"/>
          <p:cNvSpPr/>
          <p:nvPr/>
        </p:nvSpPr>
        <p:spPr>
          <a:xfrm>
            <a:off x="3226832" y="40386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47" name="Google Shape;1147;p70"/>
          <p:cNvSpPr/>
          <p:nvPr/>
        </p:nvSpPr>
        <p:spPr>
          <a:xfrm>
            <a:off x="3226832" y="44196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48" name="Google Shape;1148;p70"/>
          <p:cNvSpPr/>
          <p:nvPr/>
        </p:nvSpPr>
        <p:spPr>
          <a:xfrm>
            <a:off x="3226832" y="52578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49" name="Google Shape;1149;p70"/>
          <p:cNvSpPr txBox="1"/>
          <p:nvPr/>
        </p:nvSpPr>
        <p:spPr>
          <a:xfrm rot="-5400000">
            <a:off x="3087062" y="4799638"/>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34" name="Google Shape;1134;p70"/>
          <p:cNvSpPr/>
          <p:nvPr/>
        </p:nvSpPr>
        <p:spPr>
          <a:xfrm>
            <a:off x="4674632" y="38100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36" name="Google Shape;1136;p70"/>
          <p:cNvSpPr/>
          <p:nvPr/>
        </p:nvSpPr>
        <p:spPr>
          <a:xfrm>
            <a:off x="4674632" y="41910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38" name="Google Shape;1138;p70"/>
          <p:cNvSpPr/>
          <p:nvPr/>
        </p:nvSpPr>
        <p:spPr>
          <a:xfrm>
            <a:off x="4674632" y="45720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40" name="Google Shape;1140;p70"/>
          <p:cNvSpPr/>
          <p:nvPr/>
        </p:nvSpPr>
        <p:spPr>
          <a:xfrm>
            <a:off x="4674632" y="54102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50" name="Google Shape;1150;p70"/>
          <p:cNvSpPr txBox="1"/>
          <p:nvPr/>
        </p:nvSpPr>
        <p:spPr>
          <a:xfrm rot="-5400000">
            <a:off x="4534862" y="4875839"/>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43" name="Google Shape;1143;p70"/>
          <p:cNvSpPr/>
          <p:nvPr/>
        </p:nvSpPr>
        <p:spPr>
          <a:xfrm>
            <a:off x="4674632" y="34290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51" name="Google Shape;1151;p70"/>
          <p:cNvSpPr txBox="1"/>
          <p:nvPr/>
        </p:nvSpPr>
        <p:spPr>
          <a:xfrm rot="-8045239">
            <a:off x="3622505" y="4585868"/>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52" name="Google Shape;1152;p70"/>
          <p:cNvSpPr txBox="1"/>
          <p:nvPr/>
        </p:nvSpPr>
        <p:spPr>
          <a:xfrm>
            <a:off x="2935301" y="5724605"/>
            <a:ext cx="34496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F</a:t>
            </a:r>
            <a:endParaRPr b="0" i="0" sz="1400" u="none" cap="none" strike="noStrike">
              <a:solidFill>
                <a:srgbClr val="000000"/>
              </a:solidFill>
              <a:latin typeface="Arial"/>
              <a:ea typeface="Arial"/>
              <a:cs typeface="Arial"/>
              <a:sym typeface="Arial"/>
            </a:endParaRPr>
          </a:p>
        </p:txBody>
      </p:sp>
      <p:sp>
        <p:nvSpPr>
          <p:cNvPr id="1153" name="Google Shape;1153;p70"/>
          <p:cNvSpPr txBox="1"/>
          <p:nvPr/>
        </p:nvSpPr>
        <p:spPr>
          <a:xfrm>
            <a:off x="4903232" y="5737429"/>
            <a:ext cx="3690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71"/>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sz="4000"/>
              <a:t>Terms and Definitions (2)</a:t>
            </a:r>
            <a:endParaRPr/>
          </a:p>
        </p:txBody>
      </p:sp>
      <p:sp>
        <p:nvSpPr>
          <p:cNvPr id="1159" name="Google Shape;1159;p71"/>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i="1" lang="en-US" sz="2400"/>
              <a:t>A </a:t>
            </a:r>
            <a:r>
              <a:rPr i="1" lang="en-US" sz="2400" u="sng"/>
              <a:t>Complete</a:t>
            </a:r>
            <a:r>
              <a:rPr i="1" lang="en-US" sz="2400"/>
              <a:t> Bipartite Graph: </a:t>
            </a:r>
            <a:r>
              <a:rPr lang="en-US" sz="2400"/>
              <a:t>A bipartite graph that contains </a:t>
            </a:r>
            <a:r>
              <a:rPr lang="en-US" sz="2400">
                <a:solidFill>
                  <a:srgbClr val="FF0000"/>
                </a:solidFill>
              </a:rPr>
              <a:t>all possible edges </a:t>
            </a:r>
            <a:r>
              <a:rPr lang="en-US" sz="2400"/>
              <a:t>between a vertex of </a:t>
            </a:r>
            <a:r>
              <a:rPr i="1" lang="en-US" sz="2400"/>
              <a:t>F </a:t>
            </a:r>
            <a:r>
              <a:rPr lang="en-US" sz="2400"/>
              <a:t>and a vertex of </a:t>
            </a:r>
            <a:r>
              <a:rPr i="1" lang="en-US" sz="2400"/>
              <a:t>C</a:t>
            </a:r>
            <a:endParaRPr sz="2400"/>
          </a:p>
          <a:p>
            <a:pPr indent="-342900" lvl="0" marL="342900" rtl="0" algn="l">
              <a:lnSpc>
                <a:spcPct val="100000"/>
              </a:lnSpc>
              <a:spcBef>
                <a:spcPts val="480"/>
              </a:spcBef>
              <a:spcAft>
                <a:spcPts val="0"/>
              </a:spcAft>
              <a:buSzPts val="2400"/>
              <a:buFont typeface="Noto Sans Symbols"/>
              <a:buChar char="❑"/>
            </a:pPr>
            <a:r>
              <a:rPr i="1" lang="en-US" sz="2400" u="sng"/>
              <a:t>Core</a:t>
            </a:r>
            <a:r>
              <a:rPr i="1" lang="en-US" sz="2400"/>
              <a:t>: </a:t>
            </a:r>
            <a:r>
              <a:rPr lang="en-US" sz="2400"/>
              <a:t>A complete bipartite subgraph with at least i</a:t>
            </a:r>
            <a:r>
              <a:rPr i="1" lang="en-US" sz="2400"/>
              <a:t> </a:t>
            </a:r>
            <a:r>
              <a:rPr lang="en-US" sz="2400"/>
              <a:t>nodes from</a:t>
            </a:r>
            <a:r>
              <a:rPr i="1" lang="en-US" sz="2400"/>
              <a:t> F</a:t>
            </a:r>
            <a:r>
              <a:rPr lang="en-US" sz="2400"/>
              <a:t> and at least </a:t>
            </a:r>
            <a:r>
              <a:rPr i="1" lang="en-US" sz="2400"/>
              <a:t>j </a:t>
            </a:r>
            <a:r>
              <a:rPr lang="en-US" sz="2400"/>
              <a:t>nodes from </a:t>
            </a:r>
            <a:r>
              <a:rPr i="1" lang="en-US" sz="2400"/>
              <a:t>C</a:t>
            </a:r>
            <a:endParaRPr sz="2400"/>
          </a:p>
          <a:p>
            <a:pPr indent="-285750" lvl="1" marL="742950" rtl="0" algn="l">
              <a:lnSpc>
                <a:spcPct val="100000"/>
              </a:lnSpc>
              <a:spcBef>
                <a:spcPts val="400"/>
              </a:spcBef>
              <a:spcAft>
                <a:spcPts val="0"/>
              </a:spcAft>
              <a:buSzPts val="2000"/>
              <a:buChar char="⮚"/>
            </a:pPr>
            <a:r>
              <a:rPr lang="en-US" sz="2000"/>
              <a:t>In the web world, the </a:t>
            </a:r>
            <a:r>
              <a:rPr i="1" lang="en-US" sz="2000"/>
              <a:t>i </a:t>
            </a:r>
            <a:r>
              <a:rPr lang="en-US" sz="2000"/>
              <a:t>pages the contains the links are referred to as ‘</a:t>
            </a:r>
            <a:r>
              <a:rPr i="1" lang="en-US" sz="2000"/>
              <a:t>fans’  </a:t>
            </a:r>
            <a:r>
              <a:rPr lang="en-US" sz="2000"/>
              <a:t>and the </a:t>
            </a:r>
            <a:r>
              <a:rPr i="1" lang="en-US" sz="2000"/>
              <a:t>j </a:t>
            </a:r>
            <a:r>
              <a:rPr lang="en-US" sz="2000"/>
              <a:t>pages that are referenced as </a:t>
            </a:r>
            <a:r>
              <a:rPr i="1" lang="en-US" sz="2000"/>
              <a:t>‘centers’</a:t>
            </a:r>
            <a:endParaRPr sz="2000"/>
          </a:p>
        </p:txBody>
      </p:sp>
      <p:sp>
        <p:nvSpPr>
          <p:cNvPr id="1160" name="Google Shape;1160;p71"/>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1161" name="Google Shape;1161;p71"/>
          <p:cNvCxnSpPr>
            <a:stCxn id="1162" idx="6"/>
            <a:endCxn id="1163" idx="2"/>
          </p:cNvCxnSpPr>
          <p:nvPr/>
        </p:nvCxnSpPr>
        <p:spPr>
          <a:xfrm>
            <a:off x="7037698" y="4277858"/>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164" name="Google Shape;1164;p71"/>
          <p:cNvCxnSpPr>
            <a:stCxn id="1162" idx="6"/>
            <a:endCxn id="1165" idx="2"/>
          </p:cNvCxnSpPr>
          <p:nvPr/>
        </p:nvCxnSpPr>
        <p:spPr>
          <a:xfrm>
            <a:off x="7037698" y="4277858"/>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166" name="Google Shape;1166;p71"/>
          <p:cNvCxnSpPr>
            <a:stCxn id="1162" idx="6"/>
            <a:endCxn id="1167" idx="2"/>
          </p:cNvCxnSpPr>
          <p:nvPr/>
        </p:nvCxnSpPr>
        <p:spPr>
          <a:xfrm>
            <a:off x="7037698" y="4277858"/>
            <a:ext cx="1219200" cy="914400"/>
          </a:xfrm>
          <a:prstGeom prst="straightConnector1">
            <a:avLst/>
          </a:prstGeom>
          <a:noFill/>
          <a:ln cap="flat" cmpd="sng" w="22225">
            <a:solidFill>
              <a:srgbClr val="7F7F7F"/>
            </a:solidFill>
            <a:prstDash val="solid"/>
            <a:round/>
            <a:headEnd len="sm" w="sm" type="none"/>
            <a:tailEnd len="med" w="med" type="stealth"/>
          </a:ln>
        </p:spPr>
      </p:cxnSp>
      <p:cxnSp>
        <p:nvCxnSpPr>
          <p:cNvPr id="1168" name="Google Shape;1168;p71"/>
          <p:cNvCxnSpPr>
            <a:stCxn id="1162" idx="6"/>
            <a:endCxn id="1169" idx="1"/>
          </p:cNvCxnSpPr>
          <p:nvPr/>
        </p:nvCxnSpPr>
        <p:spPr>
          <a:xfrm>
            <a:off x="7037698" y="4277858"/>
            <a:ext cx="1252800" cy="1671900"/>
          </a:xfrm>
          <a:prstGeom prst="straightConnector1">
            <a:avLst/>
          </a:prstGeom>
          <a:noFill/>
          <a:ln cap="flat" cmpd="sng" w="22225">
            <a:solidFill>
              <a:srgbClr val="7F7F7F"/>
            </a:solidFill>
            <a:prstDash val="solid"/>
            <a:round/>
            <a:headEnd len="sm" w="sm" type="none"/>
            <a:tailEnd len="med" w="med" type="stealth"/>
          </a:ln>
        </p:spPr>
      </p:cxnSp>
      <p:cxnSp>
        <p:nvCxnSpPr>
          <p:cNvPr id="1170" name="Google Shape;1170;p71"/>
          <p:cNvCxnSpPr>
            <a:stCxn id="1171" idx="6"/>
            <a:endCxn id="1172" idx="2"/>
          </p:cNvCxnSpPr>
          <p:nvPr/>
        </p:nvCxnSpPr>
        <p:spPr>
          <a:xfrm flipH="1" rot="10800000">
            <a:off x="7037698" y="4049258"/>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173" name="Google Shape;1173;p71"/>
          <p:cNvCxnSpPr>
            <a:stCxn id="1171" idx="6"/>
            <a:endCxn id="1163" idx="2"/>
          </p:cNvCxnSpPr>
          <p:nvPr/>
        </p:nvCxnSpPr>
        <p:spPr>
          <a:xfrm flipH="1" rot="10800000">
            <a:off x="7037698" y="4430258"/>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174" name="Google Shape;1174;p71"/>
          <p:cNvCxnSpPr>
            <a:stCxn id="1171" idx="6"/>
            <a:endCxn id="1167" idx="2"/>
          </p:cNvCxnSpPr>
          <p:nvPr/>
        </p:nvCxnSpPr>
        <p:spPr>
          <a:xfrm>
            <a:off x="7037698" y="4658858"/>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175" name="Google Shape;1175;p71"/>
          <p:cNvCxnSpPr>
            <a:stCxn id="1171" idx="6"/>
            <a:endCxn id="1169" idx="1"/>
          </p:cNvCxnSpPr>
          <p:nvPr/>
        </p:nvCxnSpPr>
        <p:spPr>
          <a:xfrm>
            <a:off x="7037698" y="4658858"/>
            <a:ext cx="1252800" cy="1290900"/>
          </a:xfrm>
          <a:prstGeom prst="straightConnector1">
            <a:avLst/>
          </a:prstGeom>
          <a:noFill/>
          <a:ln cap="flat" cmpd="sng" w="22225">
            <a:solidFill>
              <a:srgbClr val="7F7F7F"/>
            </a:solidFill>
            <a:prstDash val="solid"/>
            <a:round/>
            <a:headEnd len="sm" w="sm" type="none"/>
            <a:tailEnd len="med" w="med" type="stealth"/>
          </a:ln>
        </p:spPr>
      </p:cxnSp>
      <p:sp>
        <p:nvSpPr>
          <p:cNvPr id="1162" name="Google Shape;1162;p71"/>
          <p:cNvSpPr/>
          <p:nvPr/>
        </p:nvSpPr>
        <p:spPr>
          <a:xfrm>
            <a:off x="6809098" y="4163558"/>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71" name="Google Shape;1171;p71"/>
          <p:cNvSpPr/>
          <p:nvPr/>
        </p:nvSpPr>
        <p:spPr>
          <a:xfrm>
            <a:off x="6809098" y="4544558"/>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76" name="Google Shape;1176;p71"/>
          <p:cNvSpPr/>
          <p:nvPr/>
        </p:nvSpPr>
        <p:spPr>
          <a:xfrm>
            <a:off x="6809098" y="4925558"/>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77" name="Google Shape;1177;p71"/>
          <p:cNvSpPr/>
          <p:nvPr/>
        </p:nvSpPr>
        <p:spPr>
          <a:xfrm>
            <a:off x="6809098" y="5763758"/>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78" name="Google Shape;1178;p71"/>
          <p:cNvSpPr txBox="1"/>
          <p:nvPr/>
        </p:nvSpPr>
        <p:spPr>
          <a:xfrm rot="-5400000">
            <a:off x="6669328" y="5305596"/>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63" name="Google Shape;1163;p71"/>
          <p:cNvSpPr/>
          <p:nvPr/>
        </p:nvSpPr>
        <p:spPr>
          <a:xfrm>
            <a:off x="8256898" y="43159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65" name="Google Shape;1165;p71"/>
          <p:cNvSpPr/>
          <p:nvPr/>
        </p:nvSpPr>
        <p:spPr>
          <a:xfrm>
            <a:off x="8256898" y="46969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67" name="Google Shape;1167;p71"/>
          <p:cNvSpPr/>
          <p:nvPr/>
        </p:nvSpPr>
        <p:spPr>
          <a:xfrm>
            <a:off x="8256898" y="50779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69" name="Google Shape;1169;p71"/>
          <p:cNvSpPr/>
          <p:nvPr/>
        </p:nvSpPr>
        <p:spPr>
          <a:xfrm>
            <a:off x="8256898" y="59161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79" name="Google Shape;1179;p71"/>
          <p:cNvSpPr txBox="1"/>
          <p:nvPr/>
        </p:nvSpPr>
        <p:spPr>
          <a:xfrm rot="-5400000">
            <a:off x="8117128" y="5381797"/>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72" name="Google Shape;1172;p71"/>
          <p:cNvSpPr/>
          <p:nvPr/>
        </p:nvSpPr>
        <p:spPr>
          <a:xfrm>
            <a:off x="8256898" y="3934958"/>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80" name="Google Shape;1180;p71"/>
          <p:cNvSpPr txBox="1"/>
          <p:nvPr/>
        </p:nvSpPr>
        <p:spPr>
          <a:xfrm rot="-8045239">
            <a:off x="7204771" y="5091826"/>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81" name="Google Shape;1181;p71"/>
          <p:cNvSpPr txBox="1"/>
          <p:nvPr/>
        </p:nvSpPr>
        <p:spPr>
          <a:xfrm>
            <a:off x="6741634" y="6230563"/>
            <a:ext cx="34496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F</a:t>
            </a:r>
            <a:endParaRPr b="0" i="0" sz="1400" u="none" cap="none" strike="noStrike">
              <a:solidFill>
                <a:srgbClr val="000000"/>
              </a:solidFill>
              <a:latin typeface="Arial"/>
              <a:ea typeface="Arial"/>
              <a:cs typeface="Arial"/>
              <a:sym typeface="Arial"/>
            </a:endParaRPr>
          </a:p>
        </p:txBody>
      </p:sp>
      <p:sp>
        <p:nvSpPr>
          <p:cNvPr id="1182" name="Google Shape;1182;p71"/>
          <p:cNvSpPr txBox="1"/>
          <p:nvPr/>
        </p:nvSpPr>
        <p:spPr>
          <a:xfrm>
            <a:off x="8485498" y="6243387"/>
            <a:ext cx="36901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72"/>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Trawling</a:t>
            </a:r>
            <a:endParaRPr/>
          </a:p>
        </p:txBody>
      </p:sp>
      <p:sp>
        <p:nvSpPr>
          <p:cNvPr id="1188" name="Google Shape;1188;p72"/>
          <p:cNvSpPr txBox="1"/>
          <p:nvPr>
            <p:ph idx="1" type="body"/>
          </p:nvPr>
        </p:nvSpPr>
        <p:spPr>
          <a:xfrm>
            <a:off x="685800" y="1447800"/>
            <a:ext cx="7848600" cy="1600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400"/>
              <a:buFont typeface="Noto Sans Symbols"/>
              <a:buChar char="❑"/>
            </a:pPr>
            <a:r>
              <a:rPr b="1" lang="en-US" sz="2400">
                <a:solidFill>
                  <a:srgbClr val="0000FF"/>
                </a:solidFill>
              </a:rPr>
              <a:t>Searching for small communities in the Web graph</a:t>
            </a:r>
            <a:endParaRPr/>
          </a:p>
          <a:p>
            <a:pPr indent="-342900" lvl="0" marL="342900" rtl="0" algn="l">
              <a:lnSpc>
                <a:spcPct val="100000"/>
              </a:lnSpc>
              <a:spcBef>
                <a:spcPts val="480"/>
              </a:spcBef>
              <a:spcAft>
                <a:spcPts val="0"/>
              </a:spcAft>
              <a:buSzPts val="2400"/>
              <a:buFont typeface="Noto Sans Symbols"/>
              <a:buChar char="❑"/>
            </a:pPr>
            <a:r>
              <a:rPr b="1" lang="en-US" sz="2400">
                <a:solidFill>
                  <a:srgbClr val="D60093"/>
                </a:solidFill>
              </a:rPr>
              <a:t>What is the signature of a community / discussion in a Web graph?</a:t>
            </a:r>
            <a:endParaRPr/>
          </a:p>
        </p:txBody>
      </p:sp>
      <p:sp>
        <p:nvSpPr>
          <p:cNvPr id="1189" name="Google Shape;1189;p72"/>
          <p:cNvSpPr txBox="1"/>
          <p:nvPr/>
        </p:nvSpPr>
        <p:spPr>
          <a:xfrm>
            <a:off x="7406069" y="0"/>
            <a:ext cx="173797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[Kumar et al. ‘99]</a:t>
            </a:r>
            <a:endParaRPr b="0" i="0" sz="1400" u="none" cap="none" strike="noStrike">
              <a:solidFill>
                <a:srgbClr val="000000"/>
              </a:solidFill>
              <a:latin typeface="Arial"/>
              <a:ea typeface="Arial"/>
              <a:cs typeface="Arial"/>
              <a:sym typeface="Arial"/>
            </a:endParaRPr>
          </a:p>
        </p:txBody>
      </p:sp>
      <p:sp>
        <p:nvSpPr>
          <p:cNvPr id="1190" name="Google Shape;1190;p72"/>
          <p:cNvSpPr txBox="1"/>
          <p:nvPr/>
        </p:nvSpPr>
        <p:spPr>
          <a:xfrm>
            <a:off x="2895600" y="5562600"/>
            <a:ext cx="2514600" cy="369332"/>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Arial"/>
                <a:ea typeface="Arial"/>
                <a:cs typeface="Arial"/>
                <a:sym typeface="Arial"/>
              </a:rPr>
              <a:t>Dense 2-layer graph</a:t>
            </a:r>
            <a:endParaRPr b="0" i="0" sz="1400" u="none" cap="none" strike="noStrike">
              <a:solidFill>
                <a:srgbClr val="000000"/>
              </a:solidFill>
              <a:latin typeface="Arial"/>
              <a:ea typeface="Arial"/>
              <a:cs typeface="Arial"/>
              <a:sym typeface="Arial"/>
            </a:endParaRPr>
          </a:p>
        </p:txBody>
      </p:sp>
      <p:sp>
        <p:nvSpPr>
          <p:cNvPr id="1191" name="Google Shape;1191;p72"/>
          <p:cNvSpPr txBox="1"/>
          <p:nvPr/>
        </p:nvSpPr>
        <p:spPr>
          <a:xfrm>
            <a:off x="426457" y="6271811"/>
            <a:ext cx="7848600"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Intuition:</a:t>
            </a:r>
            <a:r>
              <a:rPr b="0" i="0" lang="en-US" sz="2000" u="none" cap="none" strike="noStrike">
                <a:solidFill>
                  <a:schemeClr val="dk1"/>
                </a:solidFill>
                <a:latin typeface="Arial"/>
                <a:ea typeface="Arial"/>
                <a:cs typeface="Arial"/>
                <a:sym typeface="Arial"/>
              </a:rPr>
              <a:t> Many people all talking about the same things</a:t>
            </a:r>
            <a:endParaRPr b="0" i="0" sz="1400" u="none" cap="none" strike="noStrike">
              <a:solidFill>
                <a:srgbClr val="000000"/>
              </a:solidFill>
              <a:latin typeface="Arial"/>
              <a:ea typeface="Arial"/>
              <a:cs typeface="Arial"/>
              <a:sym typeface="Arial"/>
            </a:endParaRPr>
          </a:p>
        </p:txBody>
      </p:sp>
      <p:cxnSp>
        <p:nvCxnSpPr>
          <p:cNvPr id="1192" name="Google Shape;1192;p72"/>
          <p:cNvCxnSpPr>
            <a:stCxn id="1193" idx="6"/>
            <a:endCxn id="1194" idx="2"/>
          </p:cNvCxnSpPr>
          <p:nvPr/>
        </p:nvCxnSpPr>
        <p:spPr>
          <a:xfrm flipH="1" rot="10800000">
            <a:off x="3455432" y="3314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195" name="Google Shape;1195;p72"/>
          <p:cNvCxnSpPr>
            <a:stCxn id="1193" idx="6"/>
            <a:endCxn id="1196" idx="2"/>
          </p:cNvCxnSpPr>
          <p:nvPr/>
        </p:nvCxnSpPr>
        <p:spPr>
          <a:xfrm>
            <a:off x="3455432" y="35433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197" name="Google Shape;1197;p72"/>
          <p:cNvCxnSpPr>
            <a:stCxn id="1193" idx="6"/>
            <a:endCxn id="1198" idx="2"/>
          </p:cNvCxnSpPr>
          <p:nvPr/>
        </p:nvCxnSpPr>
        <p:spPr>
          <a:xfrm>
            <a:off x="3455432" y="35433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199" name="Google Shape;1199;p72"/>
          <p:cNvCxnSpPr>
            <a:stCxn id="1193" idx="6"/>
            <a:endCxn id="1200" idx="2"/>
          </p:cNvCxnSpPr>
          <p:nvPr/>
        </p:nvCxnSpPr>
        <p:spPr>
          <a:xfrm>
            <a:off x="3455432" y="3543300"/>
            <a:ext cx="1219200" cy="914400"/>
          </a:xfrm>
          <a:prstGeom prst="straightConnector1">
            <a:avLst/>
          </a:prstGeom>
          <a:noFill/>
          <a:ln cap="flat" cmpd="sng" w="22225">
            <a:solidFill>
              <a:srgbClr val="7F7F7F"/>
            </a:solidFill>
            <a:prstDash val="solid"/>
            <a:round/>
            <a:headEnd len="sm" w="sm" type="none"/>
            <a:tailEnd len="med" w="med" type="stealth"/>
          </a:ln>
        </p:spPr>
      </p:cxnSp>
      <p:cxnSp>
        <p:nvCxnSpPr>
          <p:cNvPr id="1201" name="Google Shape;1201;p72"/>
          <p:cNvCxnSpPr>
            <a:stCxn id="1193" idx="6"/>
            <a:endCxn id="1202" idx="1"/>
          </p:cNvCxnSpPr>
          <p:nvPr/>
        </p:nvCxnSpPr>
        <p:spPr>
          <a:xfrm>
            <a:off x="3455432" y="3543300"/>
            <a:ext cx="1252800" cy="1671900"/>
          </a:xfrm>
          <a:prstGeom prst="straightConnector1">
            <a:avLst/>
          </a:prstGeom>
          <a:noFill/>
          <a:ln cap="flat" cmpd="sng" w="22225">
            <a:solidFill>
              <a:srgbClr val="7F7F7F"/>
            </a:solidFill>
            <a:prstDash val="solid"/>
            <a:round/>
            <a:headEnd len="sm" w="sm" type="none"/>
            <a:tailEnd len="med" w="med" type="stealth"/>
          </a:ln>
        </p:spPr>
      </p:cxnSp>
      <p:cxnSp>
        <p:nvCxnSpPr>
          <p:cNvPr id="1203" name="Google Shape;1203;p72"/>
          <p:cNvCxnSpPr>
            <a:stCxn id="1204" idx="6"/>
            <a:endCxn id="1194" idx="2"/>
          </p:cNvCxnSpPr>
          <p:nvPr/>
        </p:nvCxnSpPr>
        <p:spPr>
          <a:xfrm flipH="1" rot="10800000">
            <a:off x="3455432" y="33147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205" name="Google Shape;1205;p72"/>
          <p:cNvCxnSpPr>
            <a:stCxn id="1204" idx="6"/>
            <a:endCxn id="1196" idx="2"/>
          </p:cNvCxnSpPr>
          <p:nvPr/>
        </p:nvCxnSpPr>
        <p:spPr>
          <a:xfrm flipH="1" rot="10800000">
            <a:off x="3455432" y="3695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206" name="Google Shape;1206;p72"/>
          <p:cNvCxnSpPr>
            <a:stCxn id="1204" idx="6"/>
            <a:endCxn id="1200" idx="2"/>
          </p:cNvCxnSpPr>
          <p:nvPr/>
        </p:nvCxnSpPr>
        <p:spPr>
          <a:xfrm>
            <a:off x="3455432" y="39243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207" name="Google Shape;1207;p72"/>
          <p:cNvCxnSpPr>
            <a:stCxn id="1204" idx="6"/>
            <a:endCxn id="1202" idx="1"/>
          </p:cNvCxnSpPr>
          <p:nvPr/>
        </p:nvCxnSpPr>
        <p:spPr>
          <a:xfrm>
            <a:off x="3455432" y="3924300"/>
            <a:ext cx="1252800" cy="1290900"/>
          </a:xfrm>
          <a:prstGeom prst="straightConnector1">
            <a:avLst/>
          </a:prstGeom>
          <a:noFill/>
          <a:ln cap="flat" cmpd="sng" w="22225">
            <a:solidFill>
              <a:srgbClr val="7F7F7F"/>
            </a:solidFill>
            <a:prstDash val="solid"/>
            <a:round/>
            <a:headEnd len="sm" w="sm" type="none"/>
            <a:tailEnd len="med" w="med" type="stealth"/>
          </a:ln>
        </p:spPr>
      </p:cxnSp>
      <p:sp>
        <p:nvSpPr>
          <p:cNvPr id="1193" name="Google Shape;1193;p72"/>
          <p:cNvSpPr/>
          <p:nvPr/>
        </p:nvSpPr>
        <p:spPr>
          <a:xfrm>
            <a:off x="3226832" y="3429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4" name="Google Shape;1204;p72"/>
          <p:cNvSpPr/>
          <p:nvPr/>
        </p:nvSpPr>
        <p:spPr>
          <a:xfrm>
            <a:off x="3226832" y="3810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8" name="Google Shape;1208;p72"/>
          <p:cNvSpPr/>
          <p:nvPr/>
        </p:nvSpPr>
        <p:spPr>
          <a:xfrm>
            <a:off x="3226832"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9" name="Google Shape;1209;p72"/>
          <p:cNvSpPr/>
          <p:nvPr/>
        </p:nvSpPr>
        <p:spPr>
          <a:xfrm>
            <a:off x="3226832" y="50292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10" name="Google Shape;1210;p72"/>
          <p:cNvSpPr txBox="1"/>
          <p:nvPr/>
        </p:nvSpPr>
        <p:spPr>
          <a:xfrm rot="-5400000">
            <a:off x="3087062" y="4571038"/>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96" name="Google Shape;1196;p72"/>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198" name="Google Shape;1198;p72"/>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0" name="Google Shape;1200;p72"/>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02" name="Google Shape;1202;p72"/>
          <p:cNvSpPr/>
          <p:nvPr/>
        </p:nvSpPr>
        <p:spPr>
          <a:xfrm>
            <a:off x="4674632" y="51816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11" name="Google Shape;1211;p72"/>
          <p:cNvSpPr txBox="1"/>
          <p:nvPr/>
        </p:nvSpPr>
        <p:spPr>
          <a:xfrm rot="-5400000">
            <a:off x="4534862" y="4647239"/>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194" name="Google Shape;1194;p72"/>
          <p:cNvSpPr/>
          <p:nvPr/>
        </p:nvSpPr>
        <p:spPr>
          <a:xfrm>
            <a:off x="4674632" y="3200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12" name="Google Shape;1212;p72"/>
          <p:cNvSpPr txBox="1"/>
          <p:nvPr/>
        </p:nvSpPr>
        <p:spPr>
          <a:xfrm rot="-8045239">
            <a:off x="3622505" y="4357268"/>
            <a:ext cx="3674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1213" name="Google Shape;1213;p72"/>
          <p:cNvSpPr txBox="1"/>
          <p:nvPr/>
        </p:nvSpPr>
        <p:spPr>
          <a:xfrm>
            <a:off x="5115218" y="3590835"/>
            <a:ext cx="349261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Use this to define “topics”: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What the same people on </a:t>
            </a:r>
            <a:br>
              <a:rPr b="0" i="0" lang="en-US" sz="2000" u="none" cap="none" strike="noStrike">
                <a:solidFill>
                  <a:schemeClr val="dk1"/>
                </a:solidFill>
                <a:latin typeface="Arial"/>
                <a:ea typeface="Arial"/>
                <a:cs typeface="Arial"/>
                <a:sym typeface="Arial"/>
              </a:rPr>
            </a:br>
            <a:r>
              <a:rPr b="0" i="0" lang="en-US" sz="2000" u="none" cap="none" strike="noStrike">
                <a:solidFill>
                  <a:schemeClr val="dk1"/>
                </a:solidFill>
                <a:latin typeface="Arial"/>
                <a:ea typeface="Arial"/>
                <a:cs typeface="Arial"/>
                <a:sym typeface="Arial"/>
              </a:rPr>
              <a:t>the left talk about on the right</a:t>
            </a:r>
            <a:endParaRPr b="0" i="0" sz="1400" u="none" cap="none" strike="noStrike">
              <a:solidFill>
                <a:srgbClr val="000000"/>
              </a:solidFill>
              <a:latin typeface="Arial"/>
              <a:ea typeface="Arial"/>
              <a:cs typeface="Arial"/>
              <a:sym typeface="Arial"/>
            </a:endParaRPr>
          </a:p>
        </p:txBody>
      </p:sp>
      <p:sp>
        <p:nvSpPr>
          <p:cNvPr id="1214" name="Google Shape;1214;p72"/>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215" name="Google Shape;1215;p72"/>
          <p:cNvPicPr preferRelativeResize="0"/>
          <p:nvPr/>
        </p:nvPicPr>
        <p:blipFill rotWithShape="1">
          <a:blip r:embed="rId3">
            <a:alphaModFix/>
          </a:blip>
          <a:srcRect b="0" l="0" r="0" t="0"/>
          <a:stretch/>
        </p:blipFill>
        <p:spPr>
          <a:xfrm>
            <a:off x="152400" y="2912372"/>
            <a:ext cx="2819400" cy="211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73"/>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Searching for Small Communities</a:t>
            </a:r>
            <a:endParaRPr/>
          </a:p>
        </p:txBody>
      </p:sp>
      <p:sp>
        <p:nvSpPr>
          <p:cNvPr id="1221" name="Google Shape;1221;p73"/>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A more well-defined problem:</a:t>
            </a:r>
            <a:br>
              <a:rPr b="1" lang="en-US">
                <a:solidFill>
                  <a:srgbClr val="D60093"/>
                </a:solidFill>
              </a:rPr>
            </a:br>
            <a:r>
              <a:rPr lang="en-US"/>
              <a:t>Enumerate complete bipartite subgraphs </a:t>
            </a:r>
            <a:r>
              <a:rPr b="1" i="1" lang="en-US"/>
              <a:t>K</a:t>
            </a:r>
            <a:r>
              <a:rPr b="1" baseline="-25000" i="1" lang="en-US"/>
              <a:t>s,t </a:t>
            </a:r>
            <a:endParaRPr/>
          </a:p>
          <a:p>
            <a:pPr indent="-285750" lvl="1" marL="742950" rtl="0" algn="l">
              <a:lnSpc>
                <a:spcPct val="100000"/>
              </a:lnSpc>
              <a:spcBef>
                <a:spcPts val="480"/>
              </a:spcBef>
              <a:spcAft>
                <a:spcPts val="0"/>
              </a:spcAft>
              <a:buSzPts val="2400"/>
              <a:buChar char="⮚"/>
            </a:pPr>
            <a:r>
              <a:rPr lang="en-US"/>
              <a:t>Where </a:t>
            </a:r>
            <a:r>
              <a:rPr b="1" i="1" lang="en-US"/>
              <a:t>K</a:t>
            </a:r>
            <a:r>
              <a:rPr b="1" baseline="-25000" i="1" lang="en-US"/>
              <a:t>s,t</a:t>
            </a:r>
            <a:r>
              <a:rPr baseline="-25000" i="1" lang="en-US"/>
              <a:t> </a:t>
            </a:r>
            <a:r>
              <a:rPr i="1" lang="en-US"/>
              <a:t> : </a:t>
            </a:r>
            <a:r>
              <a:rPr b="1" i="1" lang="en-US">
                <a:latin typeface="Times New Roman"/>
                <a:ea typeface="Times New Roman"/>
                <a:cs typeface="Times New Roman"/>
                <a:sym typeface="Times New Roman"/>
              </a:rPr>
              <a:t>s</a:t>
            </a:r>
            <a:r>
              <a:rPr lang="en-US"/>
              <a:t> nodes on the “left” where each links to the same </a:t>
            </a:r>
            <a:r>
              <a:rPr b="1" i="1" lang="en-US">
                <a:latin typeface="Times New Roman"/>
                <a:ea typeface="Times New Roman"/>
                <a:cs typeface="Times New Roman"/>
                <a:sym typeface="Times New Roman"/>
              </a:rPr>
              <a:t>t</a:t>
            </a:r>
            <a:r>
              <a:rPr lang="en-US"/>
              <a:t> other nodes on the “right”</a:t>
            </a:r>
            <a:endParaRPr/>
          </a:p>
        </p:txBody>
      </p:sp>
      <p:grpSp>
        <p:nvGrpSpPr>
          <p:cNvPr id="1222" name="Google Shape;1222;p73"/>
          <p:cNvGrpSpPr/>
          <p:nvPr/>
        </p:nvGrpSpPr>
        <p:grpSpPr>
          <a:xfrm>
            <a:off x="3429000" y="3733800"/>
            <a:ext cx="1676400" cy="1371600"/>
            <a:chOff x="3226832" y="3581400"/>
            <a:chExt cx="1676400" cy="1371600"/>
          </a:xfrm>
        </p:grpSpPr>
        <p:cxnSp>
          <p:nvCxnSpPr>
            <p:cNvPr id="1223" name="Google Shape;1223;p73"/>
            <p:cNvCxnSpPr>
              <a:stCxn id="1224" idx="6"/>
              <a:endCxn id="1225" idx="1"/>
            </p:cNvCxnSpPr>
            <p:nvPr/>
          </p:nvCxnSpPr>
          <p:spPr>
            <a:xfrm flipH="1" rot="10800000">
              <a:off x="3455432" y="3615000"/>
              <a:ext cx="1252800" cy="309300"/>
            </a:xfrm>
            <a:prstGeom prst="straightConnector1">
              <a:avLst/>
            </a:prstGeom>
            <a:noFill/>
            <a:ln cap="flat" cmpd="sng" w="22225">
              <a:solidFill>
                <a:srgbClr val="7F7F7F"/>
              </a:solidFill>
              <a:prstDash val="solid"/>
              <a:round/>
              <a:headEnd len="sm" w="sm" type="none"/>
              <a:tailEnd len="med" w="med" type="stealth"/>
            </a:ln>
          </p:spPr>
        </p:cxnSp>
        <p:cxnSp>
          <p:nvCxnSpPr>
            <p:cNvPr id="1226" name="Google Shape;1226;p73"/>
            <p:cNvCxnSpPr>
              <a:stCxn id="1224" idx="6"/>
              <a:endCxn id="1227" idx="1"/>
            </p:cNvCxnSpPr>
            <p:nvPr/>
          </p:nvCxnSpPr>
          <p:spPr>
            <a:xfrm>
              <a:off x="3455432" y="3924300"/>
              <a:ext cx="1252800" cy="71700"/>
            </a:xfrm>
            <a:prstGeom prst="straightConnector1">
              <a:avLst/>
            </a:prstGeom>
            <a:noFill/>
            <a:ln cap="flat" cmpd="sng" w="22225">
              <a:solidFill>
                <a:srgbClr val="7F7F7F"/>
              </a:solidFill>
              <a:prstDash val="solid"/>
              <a:round/>
              <a:headEnd len="sm" w="sm" type="none"/>
              <a:tailEnd len="med" w="med" type="stealth"/>
            </a:ln>
          </p:spPr>
        </p:cxnSp>
        <p:cxnSp>
          <p:nvCxnSpPr>
            <p:cNvPr id="1228" name="Google Shape;1228;p73"/>
            <p:cNvCxnSpPr>
              <a:stCxn id="1224" idx="6"/>
              <a:endCxn id="1229" idx="1"/>
            </p:cNvCxnSpPr>
            <p:nvPr/>
          </p:nvCxnSpPr>
          <p:spPr>
            <a:xfrm>
              <a:off x="3455432" y="3924300"/>
              <a:ext cx="1252800" cy="452700"/>
            </a:xfrm>
            <a:prstGeom prst="straightConnector1">
              <a:avLst/>
            </a:prstGeom>
            <a:noFill/>
            <a:ln cap="flat" cmpd="sng" w="22225">
              <a:solidFill>
                <a:srgbClr val="7F7F7F"/>
              </a:solidFill>
              <a:prstDash val="solid"/>
              <a:round/>
              <a:headEnd len="sm" w="sm" type="none"/>
              <a:tailEnd len="med" w="med" type="stealth"/>
            </a:ln>
          </p:spPr>
        </p:cxnSp>
        <p:cxnSp>
          <p:nvCxnSpPr>
            <p:cNvPr id="1230" name="Google Shape;1230;p73"/>
            <p:cNvCxnSpPr>
              <a:stCxn id="1224" idx="6"/>
              <a:endCxn id="1231" idx="1"/>
            </p:cNvCxnSpPr>
            <p:nvPr/>
          </p:nvCxnSpPr>
          <p:spPr>
            <a:xfrm>
              <a:off x="3455432" y="3924300"/>
              <a:ext cx="1252800" cy="833700"/>
            </a:xfrm>
            <a:prstGeom prst="straightConnector1">
              <a:avLst/>
            </a:prstGeom>
            <a:noFill/>
            <a:ln cap="flat" cmpd="sng" w="22225">
              <a:solidFill>
                <a:srgbClr val="7F7F7F"/>
              </a:solidFill>
              <a:prstDash val="solid"/>
              <a:round/>
              <a:headEnd len="sm" w="sm" type="none"/>
              <a:tailEnd len="med" w="med" type="stealth"/>
            </a:ln>
          </p:spPr>
        </p:cxnSp>
        <p:cxnSp>
          <p:nvCxnSpPr>
            <p:cNvPr id="1232" name="Google Shape;1232;p73"/>
            <p:cNvCxnSpPr>
              <a:stCxn id="1233" idx="6"/>
              <a:endCxn id="1229" idx="2"/>
            </p:cNvCxnSpPr>
            <p:nvPr/>
          </p:nvCxnSpPr>
          <p:spPr>
            <a:xfrm>
              <a:off x="3455432" y="43053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234" name="Google Shape;1234;p73"/>
            <p:cNvCxnSpPr>
              <a:stCxn id="1233" idx="6"/>
              <a:endCxn id="1225" idx="2"/>
            </p:cNvCxnSpPr>
            <p:nvPr/>
          </p:nvCxnSpPr>
          <p:spPr>
            <a:xfrm flipH="1" rot="10800000">
              <a:off x="3455432" y="36957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235" name="Google Shape;1235;p73"/>
            <p:cNvCxnSpPr>
              <a:stCxn id="1233" idx="6"/>
              <a:endCxn id="1227" idx="2"/>
            </p:cNvCxnSpPr>
            <p:nvPr/>
          </p:nvCxnSpPr>
          <p:spPr>
            <a:xfrm flipH="1" rot="10800000">
              <a:off x="3455432" y="4076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236" name="Google Shape;1236;p73"/>
            <p:cNvCxnSpPr>
              <a:stCxn id="1233" idx="6"/>
              <a:endCxn id="1231" idx="2"/>
            </p:cNvCxnSpPr>
            <p:nvPr/>
          </p:nvCxnSpPr>
          <p:spPr>
            <a:xfrm>
              <a:off x="3455432" y="43053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237" name="Google Shape;1237;p73"/>
            <p:cNvCxnSpPr>
              <a:stCxn id="1238" idx="6"/>
              <a:endCxn id="1227" idx="3"/>
            </p:cNvCxnSpPr>
            <p:nvPr/>
          </p:nvCxnSpPr>
          <p:spPr>
            <a:xfrm flipH="1" rot="10800000">
              <a:off x="3455432" y="4157400"/>
              <a:ext cx="1252800" cy="528900"/>
            </a:xfrm>
            <a:prstGeom prst="straightConnector1">
              <a:avLst/>
            </a:prstGeom>
            <a:noFill/>
            <a:ln cap="flat" cmpd="sng" w="22225">
              <a:solidFill>
                <a:srgbClr val="7F7F7F"/>
              </a:solidFill>
              <a:prstDash val="solid"/>
              <a:round/>
              <a:headEnd len="sm" w="sm" type="none"/>
              <a:tailEnd len="med" w="med" type="stealth"/>
            </a:ln>
          </p:spPr>
        </p:cxnSp>
        <p:cxnSp>
          <p:nvCxnSpPr>
            <p:cNvPr id="1239" name="Google Shape;1239;p73"/>
            <p:cNvCxnSpPr>
              <a:endCxn id="1231" idx="3"/>
            </p:cNvCxnSpPr>
            <p:nvPr/>
          </p:nvCxnSpPr>
          <p:spPr>
            <a:xfrm>
              <a:off x="3455310" y="4686422"/>
              <a:ext cx="1252800" cy="233100"/>
            </a:xfrm>
            <a:prstGeom prst="straightConnector1">
              <a:avLst/>
            </a:prstGeom>
            <a:noFill/>
            <a:ln cap="flat" cmpd="sng" w="22225">
              <a:solidFill>
                <a:srgbClr val="7F7F7F"/>
              </a:solidFill>
              <a:prstDash val="solid"/>
              <a:round/>
              <a:headEnd len="sm" w="sm" type="none"/>
              <a:tailEnd len="med" w="med" type="stealth"/>
            </a:ln>
          </p:spPr>
        </p:cxnSp>
        <p:cxnSp>
          <p:nvCxnSpPr>
            <p:cNvPr id="1240" name="Google Shape;1240;p73"/>
            <p:cNvCxnSpPr>
              <a:stCxn id="1238" idx="6"/>
              <a:endCxn id="1229" idx="3"/>
            </p:cNvCxnSpPr>
            <p:nvPr/>
          </p:nvCxnSpPr>
          <p:spPr>
            <a:xfrm flipH="1" rot="10800000">
              <a:off x="3455432" y="4538400"/>
              <a:ext cx="1252800" cy="147900"/>
            </a:xfrm>
            <a:prstGeom prst="straightConnector1">
              <a:avLst/>
            </a:prstGeom>
            <a:noFill/>
            <a:ln cap="flat" cmpd="sng" w="22225">
              <a:solidFill>
                <a:srgbClr val="7F7F7F"/>
              </a:solidFill>
              <a:prstDash val="solid"/>
              <a:round/>
              <a:headEnd len="sm" w="sm" type="none"/>
              <a:tailEnd len="med" w="med" type="stealth"/>
            </a:ln>
          </p:spPr>
        </p:cxnSp>
        <p:cxnSp>
          <p:nvCxnSpPr>
            <p:cNvPr id="1241" name="Google Shape;1241;p73"/>
            <p:cNvCxnSpPr>
              <a:stCxn id="1238" idx="6"/>
              <a:endCxn id="1225" idx="3"/>
            </p:cNvCxnSpPr>
            <p:nvPr/>
          </p:nvCxnSpPr>
          <p:spPr>
            <a:xfrm flipH="1" rot="10800000">
              <a:off x="3455432" y="3776400"/>
              <a:ext cx="1252800" cy="909900"/>
            </a:xfrm>
            <a:prstGeom prst="straightConnector1">
              <a:avLst/>
            </a:prstGeom>
            <a:noFill/>
            <a:ln cap="flat" cmpd="sng" w="22225">
              <a:solidFill>
                <a:srgbClr val="7F7F7F"/>
              </a:solidFill>
              <a:prstDash val="solid"/>
              <a:round/>
              <a:headEnd len="sm" w="sm" type="none"/>
              <a:tailEnd len="med" w="med" type="stealth"/>
            </a:ln>
          </p:spPr>
        </p:cxnSp>
        <p:sp>
          <p:nvSpPr>
            <p:cNvPr id="1224" name="Google Shape;1224;p73"/>
            <p:cNvSpPr/>
            <p:nvPr/>
          </p:nvSpPr>
          <p:spPr>
            <a:xfrm>
              <a:off x="3226832" y="3810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33" name="Google Shape;1233;p73"/>
            <p:cNvSpPr/>
            <p:nvPr/>
          </p:nvSpPr>
          <p:spPr>
            <a:xfrm>
              <a:off x="3226832"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38" name="Google Shape;1238;p73"/>
            <p:cNvSpPr/>
            <p:nvPr/>
          </p:nvSpPr>
          <p:spPr>
            <a:xfrm>
              <a:off x="3226832" y="4572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27" name="Google Shape;1227;p73"/>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29" name="Google Shape;1229;p73"/>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31" name="Google Shape;1231;p73"/>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sp>
          <p:nvSpPr>
            <p:cNvPr id="1225" name="Google Shape;1225;p73"/>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Tahoma"/>
                <a:ea typeface="Tahoma"/>
                <a:cs typeface="Tahoma"/>
                <a:sym typeface="Tahoma"/>
              </a:endParaRPr>
            </a:p>
          </p:txBody>
        </p:sp>
      </p:grpSp>
      <p:sp>
        <p:nvSpPr>
          <p:cNvPr id="1242" name="Google Shape;1242;p73"/>
          <p:cNvSpPr txBox="1"/>
          <p:nvPr/>
        </p:nvSpPr>
        <p:spPr>
          <a:xfrm>
            <a:off x="3886200" y="5334000"/>
            <a:ext cx="83869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1" lang="en-US" sz="3200" u="none" cap="none" strike="noStrike">
                <a:solidFill>
                  <a:schemeClr val="dk1"/>
                </a:solidFill>
                <a:latin typeface="Arial"/>
                <a:ea typeface="Arial"/>
                <a:cs typeface="Arial"/>
                <a:sym typeface="Arial"/>
              </a:rPr>
              <a:t>K</a:t>
            </a:r>
            <a:r>
              <a:rPr b="0" baseline="-25000" i="1" lang="en-US" sz="3200" u="none" cap="none" strike="noStrike">
                <a:solidFill>
                  <a:schemeClr val="dk1"/>
                </a:solidFill>
                <a:latin typeface="Arial"/>
                <a:ea typeface="Arial"/>
                <a:cs typeface="Arial"/>
                <a:sym typeface="Arial"/>
              </a:rPr>
              <a:t>3,4</a:t>
            </a:r>
            <a:endParaRPr b="0" i="0" sz="1400" u="none" cap="none" strike="noStrike">
              <a:solidFill>
                <a:srgbClr val="000000"/>
              </a:solidFill>
              <a:latin typeface="Arial"/>
              <a:ea typeface="Arial"/>
              <a:cs typeface="Arial"/>
              <a:sym typeface="Arial"/>
            </a:endParaRPr>
          </a:p>
        </p:txBody>
      </p:sp>
      <p:sp>
        <p:nvSpPr>
          <p:cNvPr id="1243" name="Google Shape;1243;p73"/>
          <p:cNvSpPr/>
          <p:nvPr/>
        </p:nvSpPr>
        <p:spPr>
          <a:xfrm>
            <a:off x="3267456" y="3799306"/>
            <a:ext cx="609600" cy="1354862"/>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244" name="Google Shape;1244;p73"/>
          <p:cNvSpPr/>
          <p:nvPr/>
        </p:nvSpPr>
        <p:spPr>
          <a:xfrm>
            <a:off x="4666488" y="3581400"/>
            <a:ext cx="609600" cy="1676400"/>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245" name="Google Shape;1245;p73"/>
          <p:cNvSpPr txBox="1"/>
          <p:nvPr/>
        </p:nvSpPr>
        <p:spPr>
          <a:xfrm>
            <a:off x="6400800" y="4495800"/>
            <a:ext cx="157447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|X| = s =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|Y| = t = 4</a:t>
            </a:r>
            <a:endParaRPr b="0" i="0" sz="1400" u="none" cap="none" strike="noStrike">
              <a:solidFill>
                <a:srgbClr val="000000"/>
              </a:solidFill>
              <a:latin typeface="Arial"/>
              <a:ea typeface="Arial"/>
              <a:cs typeface="Arial"/>
              <a:sym typeface="Arial"/>
            </a:endParaRPr>
          </a:p>
        </p:txBody>
      </p:sp>
      <p:sp>
        <p:nvSpPr>
          <p:cNvPr id="1246" name="Google Shape;1246;p73"/>
          <p:cNvSpPr/>
          <p:nvPr/>
        </p:nvSpPr>
        <p:spPr>
          <a:xfrm>
            <a:off x="2971800" y="5071922"/>
            <a:ext cx="3561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X</a:t>
            </a:r>
            <a:endParaRPr b="0" i="0" sz="2000" u="none" cap="none" strike="noStrike">
              <a:solidFill>
                <a:schemeClr val="dk1"/>
              </a:solidFill>
              <a:latin typeface="Tahoma"/>
              <a:ea typeface="Tahoma"/>
              <a:cs typeface="Tahoma"/>
              <a:sym typeface="Tahoma"/>
            </a:endParaRPr>
          </a:p>
        </p:txBody>
      </p:sp>
      <p:sp>
        <p:nvSpPr>
          <p:cNvPr id="1247" name="Google Shape;1247;p73"/>
          <p:cNvSpPr/>
          <p:nvPr/>
        </p:nvSpPr>
        <p:spPr>
          <a:xfrm>
            <a:off x="5147846" y="5105400"/>
            <a:ext cx="3561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Y</a:t>
            </a:r>
            <a:endParaRPr b="0" i="0" sz="2000" u="none" cap="none" strike="noStrike">
              <a:solidFill>
                <a:schemeClr val="dk1"/>
              </a:solidFill>
              <a:latin typeface="Tahoma"/>
              <a:ea typeface="Tahoma"/>
              <a:cs typeface="Tahoma"/>
              <a:sym typeface="Tahoma"/>
            </a:endParaRPr>
          </a:p>
        </p:txBody>
      </p:sp>
      <p:sp>
        <p:nvSpPr>
          <p:cNvPr id="1248" name="Google Shape;1248;p73"/>
          <p:cNvSpPr txBox="1"/>
          <p:nvPr/>
        </p:nvSpPr>
        <p:spPr>
          <a:xfrm>
            <a:off x="3200400" y="6183868"/>
            <a:ext cx="252505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FF0066"/>
                </a:solidFill>
                <a:latin typeface="Arial"/>
                <a:ea typeface="Arial"/>
                <a:cs typeface="Arial"/>
                <a:sym typeface="Arial"/>
              </a:rPr>
              <a:t>Fully connected</a:t>
            </a:r>
            <a:endParaRPr b="0" i="0" sz="1400" u="none" cap="none" strike="noStrike">
              <a:solidFill>
                <a:srgbClr val="000000"/>
              </a:solidFill>
              <a:latin typeface="Arial"/>
              <a:ea typeface="Arial"/>
              <a:cs typeface="Arial"/>
              <a:sym typeface="Arial"/>
            </a:endParaRPr>
          </a:p>
        </p:txBody>
      </p:sp>
      <p:sp>
        <p:nvSpPr>
          <p:cNvPr id="1249" name="Google Shape;1249;p73"/>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74"/>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Frequent Itemset Enumeration</a:t>
            </a:r>
            <a:endParaRPr/>
          </a:p>
        </p:txBody>
      </p:sp>
      <p:sp>
        <p:nvSpPr>
          <p:cNvPr id="1255" name="Google Shape;1255;p74"/>
          <p:cNvSpPr txBox="1"/>
          <p:nvPr>
            <p:ph idx="1" type="body"/>
          </p:nvPr>
        </p:nvSpPr>
        <p:spPr>
          <a:xfrm>
            <a:off x="685800" y="1447800"/>
            <a:ext cx="7772400" cy="4648200"/>
          </a:xfrm>
          <a:prstGeom prst="rect">
            <a:avLst/>
          </a:prstGeom>
          <a:blipFill rotWithShape="1">
            <a:blip r:embed="rId3">
              <a:alphaModFix/>
            </a:blip>
            <a:stretch>
              <a:fillRect b="0" l="-1410" r="0" t="-1310"/>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1256" name="Google Shape;1256;p74"/>
          <p:cNvSpPr txBox="1"/>
          <p:nvPr/>
        </p:nvSpPr>
        <p:spPr>
          <a:xfrm>
            <a:off x="7067836" y="0"/>
            <a:ext cx="2076209"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[Agrawal-Srikant ‘99]</a:t>
            </a:r>
            <a:endParaRPr b="0" i="0" sz="1400" u="none" cap="none" strike="noStrike">
              <a:solidFill>
                <a:srgbClr val="000000"/>
              </a:solidFill>
              <a:latin typeface="Arial"/>
              <a:ea typeface="Arial"/>
              <a:cs typeface="Arial"/>
              <a:sym typeface="Arial"/>
            </a:endParaRPr>
          </a:p>
        </p:txBody>
      </p:sp>
      <p:sp>
        <p:nvSpPr>
          <p:cNvPr id="1257" name="Google Shape;1257;p74"/>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75"/>
          <p:cNvSpPr txBox="1"/>
          <p:nvPr>
            <p:ph idx="1" type="body"/>
          </p:nvPr>
        </p:nvSpPr>
        <p:spPr>
          <a:xfrm>
            <a:off x="363363" y="1131959"/>
            <a:ext cx="8686845" cy="5257801"/>
          </a:xfrm>
          <a:prstGeom prst="rect">
            <a:avLst/>
          </a:prstGeom>
          <a:noFill/>
          <a:ln>
            <a:noFill/>
          </a:ln>
        </p:spPr>
        <p:txBody>
          <a:bodyPr anchorCtr="0" anchor="t" bIns="45700" lIns="91425" spcFirstLastPara="1" rIns="91425" wrap="square" tIns="45700">
            <a:normAutofit/>
          </a:bodyPr>
          <a:lstStyle/>
          <a:p>
            <a:pPr indent="0" lvl="0" marL="118871" rtl="0" algn="l">
              <a:lnSpc>
                <a:spcPct val="100000"/>
              </a:lnSpc>
              <a:spcBef>
                <a:spcPts val="0"/>
              </a:spcBef>
              <a:spcAft>
                <a:spcPts val="0"/>
              </a:spcAft>
              <a:buSzPts val="2800"/>
              <a:buNone/>
            </a:pPr>
            <a:r>
              <a:rPr b="1" lang="en-US">
                <a:solidFill>
                  <a:srgbClr val="008000"/>
                </a:solidFill>
              </a:rPr>
              <a:t>Frequent itemsets </a:t>
            </a:r>
            <a:r>
              <a:rPr b="1" lang="en-US"/>
              <a:t>= </a:t>
            </a:r>
            <a:r>
              <a:rPr b="1" lang="en-US">
                <a:solidFill>
                  <a:srgbClr val="0000FF"/>
                </a:solidFill>
              </a:rPr>
              <a:t>complete bipartite graphs!</a:t>
            </a:r>
            <a:endParaRPr/>
          </a:p>
          <a:p>
            <a:pPr indent="-101600" lvl="8" marL="3886200" rtl="0" algn="l">
              <a:lnSpc>
                <a:spcPct val="100000"/>
              </a:lnSpc>
              <a:spcBef>
                <a:spcPts val="400"/>
              </a:spcBef>
              <a:spcAft>
                <a:spcPts val="0"/>
              </a:spcAft>
              <a:buClr>
                <a:schemeClr val="dk1"/>
              </a:buClr>
              <a:buSzPts val="2000"/>
              <a:buFont typeface="Times New Roman"/>
              <a:buNone/>
            </a:pPr>
            <a:r>
              <a:t/>
            </a:r>
            <a:endParaRPr/>
          </a:p>
          <a:p>
            <a:pPr indent="-342900" lvl="0" marL="342900" rtl="0" algn="l">
              <a:lnSpc>
                <a:spcPct val="100000"/>
              </a:lnSpc>
              <a:spcBef>
                <a:spcPts val="560"/>
              </a:spcBef>
              <a:spcAft>
                <a:spcPts val="0"/>
              </a:spcAft>
              <a:buSzPts val="2800"/>
              <a:buFont typeface="Noto Sans Symbols"/>
              <a:buChar char="❑"/>
            </a:pPr>
            <a:r>
              <a:rPr b="1" lang="en-US">
                <a:solidFill>
                  <a:srgbClr val="D60093"/>
                </a:solidFill>
              </a:rPr>
              <a:t>How?</a:t>
            </a:r>
            <a:endParaRPr/>
          </a:p>
          <a:p>
            <a:pPr indent="-285750" lvl="1" marL="742950" rtl="0" algn="l">
              <a:lnSpc>
                <a:spcPct val="100000"/>
              </a:lnSpc>
              <a:spcBef>
                <a:spcPts val="480"/>
              </a:spcBef>
              <a:spcAft>
                <a:spcPts val="0"/>
              </a:spcAft>
              <a:buSzPts val="2400"/>
              <a:buChar char="⮚"/>
            </a:pPr>
            <a:r>
              <a:rPr lang="en-US"/>
              <a:t>View each node </a:t>
            </a:r>
            <a:r>
              <a:rPr b="1" i="1" lang="en-US">
                <a:latin typeface="Times New Roman"/>
                <a:ea typeface="Times New Roman"/>
                <a:cs typeface="Times New Roman"/>
                <a:sym typeface="Times New Roman"/>
              </a:rPr>
              <a:t>i</a:t>
            </a:r>
            <a:r>
              <a:rPr lang="en-US"/>
              <a:t> as a </a:t>
            </a:r>
            <a:br>
              <a:rPr lang="en-US"/>
            </a:br>
            <a:r>
              <a:rPr lang="en-US"/>
              <a:t>set </a:t>
            </a:r>
            <a:r>
              <a:rPr b="1" i="1" lang="en-US">
                <a:latin typeface="Times New Roman"/>
                <a:ea typeface="Times New Roman"/>
                <a:cs typeface="Times New Roman"/>
                <a:sym typeface="Times New Roman"/>
              </a:rPr>
              <a:t>S</a:t>
            </a:r>
            <a:r>
              <a:rPr b="1" baseline="-25000" i="1" lang="en-US">
                <a:latin typeface="Times New Roman"/>
                <a:ea typeface="Times New Roman"/>
                <a:cs typeface="Times New Roman"/>
                <a:sym typeface="Times New Roman"/>
              </a:rPr>
              <a:t>i</a:t>
            </a:r>
            <a:r>
              <a:rPr lang="en-US"/>
              <a:t> of nodes </a:t>
            </a:r>
            <a:r>
              <a:rPr b="1" i="1" lang="en-US">
                <a:latin typeface="Times New Roman"/>
                <a:ea typeface="Times New Roman"/>
                <a:cs typeface="Times New Roman"/>
                <a:sym typeface="Times New Roman"/>
              </a:rPr>
              <a:t>i</a:t>
            </a:r>
            <a:r>
              <a:rPr lang="en-US"/>
              <a:t> points to</a:t>
            </a:r>
            <a:endParaRPr/>
          </a:p>
          <a:p>
            <a:pPr indent="-285750" lvl="1" marL="742950" rtl="0" algn="l">
              <a:lnSpc>
                <a:spcPct val="100000"/>
              </a:lnSpc>
              <a:spcBef>
                <a:spcPts val="480"/>
              </a:spcBef>
              <a:spcAft>
                <a:spcPts val="0"/>
              </a:spcAft>
              <a:buSzPts val="2400"/>
              <a:buChar char="⮚"/>
            </a:pPr>
            <a:r>
              <a:rPr b="1" i="1" lang="en-US"/>
              <a:t>K</a:t>
            </a:r>
            <a:r>
              <a:rPr b="1" baseline="-25000" i="1" lang="en-US"/>
              <a:t>s,t</a:t>
            </a:r>
            <a:r>
              <a:rPr lang="en-US"/>
              <a:t> = a set </a:t>
            </a:r>
            <a:r>
              <a:rPr b="1" i="1" lang="en-US">
                <a:latin typeface="Times New Roman"/>
                <a:ea typeface="Times New Roman"/>
                <a:cs typeface="Times New Roman"/>
                <a:sym typeface="Times New Roman"/>
              </a:rPr>
              <a:t>Y</a:t>
            </a:r>
            <a:r>
              <a:rPr lang="en-US"/>
              <a:t> of size </a:t>
            </a:r>
            <a:r>
              <a:rPr b="1" i="1" lang="en-US">
                <a:latin typeface="Times New Roman"/>
                <a:ea typeface="Times New Roman"/>
                <a:cs typeface="Times New Roman"/>
                <a:sym typeface="Times New Roman"/>
              </a:rPr>
              <a:t>t</a:t>
            </a:r>
            <a:r>
              <a:rPr lang="en-US"/>
              <a:t> (all items)</a:t>
            </a:r>
            <a:br>
              <a:rPr lang="en-US"/>
            </a:br>
            <a:r>
              <a:rPr lang="en-US"/>
              <a:t>that occurs in </a:t>
            </a:r>
            <a:r>
              <a:rPr b="1" i="1" lang="en-US">
                <a:latin typeface="Times New Roman"/>
                <a:ea typeface="Times New Roman"/>
                <a:cs typeface="Times New Roman"/>
                <a:sym typeface="Times New Roman"/>
              </a:rPr>
              <a:t>s</a:t>
            </a:r>
            <a:r>
              <a:rPr lang="en-US"/>
              <a:t> (a basket) sets </a:t>
            </a:r>
            <a:r>
              <a:rPr b="1" i="1" lang="en-US">
                <a:latin typeface="Times New Roman"/>
                <a:ea typeface="Times New Roman"/>
                <a:cs typeface="Times New Roman"/>
                <a:sym typeface="Times New Roman"/>
              </a:rPr>
              <a:t>S</a:t>
            </a:r>
            <a:r>
              <a:rPr b="1" baseline="-25000" i="1" lang="en-US">
                <a:latin typeface="Times New Roman"/>
                <a:ea typeface="Times New Roman"/>
                <a:cs typeface="Times New Roman"/>
                <a:sym typeface="Times New Roman"/>
              </a:rPr>
              <a:t>i</a:t>
            </a:r>
            <a:endParaRPr/>
          </a:p>
          <a:p>
            <a:pPr indent="-101600" lvl="8" marL="3886200" rtl="0" algn="l">
              <a:lnSpc>
                <a:spcPct val="100000"/>
              </a:lnSpc>
              <a:spcBef>
                <a:spcPts val="400"/>
              </a:spcBef>
              <a:spcAft>
                <a:spcPts val="0"/>
              </a:spcAft>
              <a:buClr>
                <a:schemeClr val="dk1"/>
              </a:buClr>
              <a:buSzPts val="2000"/>
              <a:buFont typeface="Times New Roman"/>
              <a:buNone/>
            </a:pPr>
            <a:r>
              <a:t/>
            </a:r>
            <a:endParaRPr baseline="-25000" i="1"/>
          </a:p>
          <a:p>
            <a:pPr indent="-285750" lvl="1" marL="742950" rtl="0" algn="l">
              <a:lnSpc>
                <a:spcPct val="100000"/>
              </a:lnSpc>
              <a:spcBef>
                <a:spcPts val="480"/>
              </a:spcBef>
              <a:spcAft>
                <a:spcPts val="0"/>
              </a:spcAft>
              <a:buSzPts val="2400"/>
              <a:buChar char="⮚"/>
            </a:pPr>
            <a:r>
              <a:rPr lang="en-US"/>
              <a:t>Looking for </a:t>
            </a:r>
            <a:r>
              <a:rPr b="1" i="1" lang="en-US"/>
              <a:t>K</a:t>
            </a:r>
            <a:r>
              <a:rPr b="1" baseline="-25000" i="1" lang="en-US"/>
              <a:t>s,t</a:t>
            </a:r>
            <a:r>
              <a:rPr baseline="-25000" i="1" lang="en-US"/>
              <a:t> </a:t>
            </a:r>
            <a:r>
              <a:rPr lang="en-US"/>
              <a:t>🡪 set of </a:t>
            </a:r>
            <a:br>
              <a:rPr lang="en-US"/>
            </a:br>
            <a:r>
              <a:rPr lang="en-US"/>
              <a:t>frequency threshold to</a:t>
            </a:r>
            <a:r>
              <a:rPr b="1" lang="en-US"/>
              <a:t> </a:t>
            </a:r>
            <a:r>
              <a:rPr b="1" i="1" lang="en-US">
                <a:latin typeface="Times New Roman"/>
                <a:ea typeface="Times New Roman"/>
                <a:cs typeface="Times New Roman"/>
                <a:sym typeface="Times New Roman"/>
              </a:rPr>
              <a:t>s</a:t>
            </a:r>
            <a:r>
              <a:rPr lang="en-US"/>
              <a:t> </a:t>
            </a:r>
            <a:br>
              <a:rPr lang="en-US"/>
            </a:br>
            <a:r>
              <a:rPr lang="en-US"/>
              <a:t>and look at layer </a:t>
            </a:r>
            <a:r>
              <a:rPr b="1" i="1" lang="en-US">
                <a:latin typeface="Times New Roman"/>
                <a:ea typeface="Times New Roman"/>
                <a:cs typeface="Times New Roman"/>
                <a:sym typeface="Times New Roman"/>
              </a:rPr>
              <a:t>t</a:t>
            </a:r>
            <a:r>
              <a:rPr lang="en-US"/>
              <a:t> – all </a:t>
            </a:r>
            <a:br>
              <a:rPr lang="en-US"/>
            </a:br>
            <a:r>
              <a:rPr lang="en-US"/>
              <a:t>frequent sets of size </a:t>
            </a:r>
            <a:r>
              <a:rPr b="1" i="1" lang="en-US">
                <a:latin typeface="Times New Roman"/>
                <a:ea typeface="Times New Roman"/>
                <a:cs typeface="Times New Roman"/>
                <a:sym typeface="Times New Roman"/>
              </a:rPr>
              <a:t>t</a:t>
            </a:r>
            <a:endParaRPr b="1"/>
          </a:p>
        </p:txBody>
      </p:sp>
      <p:sp>
        <p:nvSpPr>
          <p:cNvPr id="1263" name="Google Shape;1263;p75"/>
          <p:cNvSpPr txBox="1"/>
          <p:nvPr>
            <p:ph type="title"/>
          </p:nvPr>
        </p:nvSpPr>
        <p:spPr>
          <a:xfrm>
            <a:off x="457200" y="76200"/>
            <a:ext cx="8686800" cy="987552"/>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From Itemsets to Bipartite K</a:t>
            </a:r>
            <a:r>
              <a:rPr baseline="-25000" lang="en-US"/>
              <a:t>s,t</a:t>
            </a:r>
            <a:endParaRPr baseline="-25000"/>
          </a:p>
        </p:txBody>
      </p:sp>
      <p:sp>
        <p:nvSpPr>
          <p:cNvPr id="1264" name="Google Shape;1264;p75"/>
          <p:cNvSpPr txBox="1"/>
          <p:nvPr/>
        </p:nvSpPr>
        <p:spPr>
          <a:xfrm>
            <a:off x="7406069" y="0"/>
            <a:ext cx="173797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[Kumar et al. ‘99]</a:t>
            </a:r>
            <a:endParaRPr b="0" i="0" sz="1400" u="none" cap="none" strike="noStrike">
              <a:solidFill>
                <a:srgbClr val="000000"/>
              </a:solidFill>
              <a:latin typeface="Arial"/>
              <a:ea typeface="Arial"/>
              <a:cs typeface="Arial"/>
              <a:sym typeface="Arial"/>
            </a:endParaRPr>
          </a:p>
        </p:txBody>
      </p:sp>
      <p:grpSp>
        <p:nvGrpSpPr>
          <p:cNvPr id="1265" name="Google Shape;1265;p75"/>
          <p:cNvGrpSpPr/>
          <p:nvPr/>
        </p:nvGrpSpPr>
        <p:grpSpPr>
          <a:xfrm>
            <a:off x="5562600" y="2095500"/>
            <a:ext cx="1375341" cy="1371600"/>
            <a:chOff x="3527891" y="3581400"/>
            <a:chExt cx="1375341" cy="1371600"/>
          </a:xfrm>
        </p:grpSpPr>
        <p:cxnSp>
          <p:nvCxnSpPr>
            <p:cNvPr id="1266" name="Google Shape;1266;p75"/>
            <p:cNvCxnSpPr>
              <a:stCxn id="1267" idx="6"/>
              <a:endCxn id="1268"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269" name="Google Shape;1269;p75"/>
            <p:cNvCxnSpPr>
              <a:stCxn id="1267" idx="6"/>
              <a:endCxn id="1270"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271" name="Google Shape;1271;p75"/>
            <p:cNvCxnSpPr>
              <a:stCxn id="1267" idx="6"/>
              <a:endCxn id="1272"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cxnSp>
          <p:nvCxnSpPr>
            <p:cNvPr id="1273" name="Google Shape;1273;p75"/>
            <p:cNvCxnSpPr>
              <a:stCxn id="1267" idx="6"/>
              <a:endCxn id="1274" idx="2"/>
            </p:cNvCxnSpPr>
            <p:nvPr/>
          </p:nvCxnSpPr>
          <p:spPr>
            <a:xfrm>
              <a:off x="3756491" y="4305300"/>
              <a:ext cx="918000" cy="533400"/>
            </a:xfrm>
            <a:prstGeom prst="straightConnector1">
              <a:avLst/>
            </a:prstGeom>
            <a:noFill/>
            <a:ln cap="flat" cmpd="sng" w="22225">
              <a:solidFill>
                <a:srgbClr val="7F7F7F"/>
              </a:solidFill>
              <a:prstDash val="solid"/>
              <a:round/>
              <a:headEnd len="sm" w="sm" type="none"/>
              <a:tailEnd len="med" w="med" type="stealth"/>
            </a:ln>
          </p:spPr>
        </p:cxnSp>
        <p:sp>
          <p:nvSpPr>
            <p:cNvPr id="1267" name="Google Shape;1267;p75"/>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i</a:t>
              </a:r>
              <a:endParaRPr b="0" i="0" sz="1400" u="none" cap="none" strike="noStrike">
                <a:solidFill>
                  <a:srgbClr val="000000"/>
                </a:solidFill>
                <a:latin typeface="Arial"/>
                <a:ea typeface="Arial"/>
                <a:cs typeface="Arial"/>
                <a:sym typeface="Arial"/>
              </a:endParaRPr>
            </a:p>
          </p:txBody>
        </p:sp>
        <p:sp>
          <p:nvSpPr>
            <p:cNvPr id="1272" name="Google Shape;1272;p75"/>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268" name="Google Shape;1268;p75"/>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1" i="0" sz="2400" u="none" cap="none" strike="noStrike">
                <a:solidFill>
                  <a:schemeClr val="lt1"/>
                </a:solidFill>
                <a:latin typeface="Tahoma"/>
                <a:ea typeface="Tahoma"/>
                <a:cs typeface="Tahoma"/>
                <a:sym typeface="Tahoma"/>
              </a:endParaRPr>
            </a:p>
          </p:txBody>
        </p:sp>
        <p:sp>
          <p:nvSpPr>
            <p:cNvPr id="1274" name="Google Shape;1274;p75"/>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Tahoma"/>
                  <a:ea typeface="Tahoma"/>
                  <a:cs typeface="Tahoma"/>
                  <a:sym typeface="Tahoma"/>
                </a:rPr>
                <a:t>d</a:t>
              </a:r>
              <a:endParaRPr b="1" i="0" sz="2400" u="none" cap="none" strike="noStrike">
                <a:solidFill>
                  <a:schemeClr val="lt1"/>
                </a:solidFill>
                <a:latin typeface="Tahoma"/>
                <a:ea typeface="Tahoma"/>
                <a:cs typeface="Tahoma"/>
                <a:sym typeface="Tahoma"/>
              </a:endParaRPr>
            </a:p>
          </p:txBody>
        </p:sp>
        <p:sp>
          <p:nvSpPr>
            <p:cNvPr id="1270" name="Google Shape;1270;p75"/>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275" name="Google Shape;1275;p75"/>
          <p:cNvSpPr txBox="1"/>
          <p:nvPr/>
        </p:nvSpPr>
        <p:spPr>
          <a:xfrm>
            <a:off x="7420937" y="2574590"/>
            <a:ext cx="156324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S</a:t>
            </a:r>
            <a:r>
              <a:rPr b="1" baseline="-25000" i="0" lang="en-US" sz="2000" u="none" cap="none" strike="noStrike">
                <a:solidFill>
                  <a:schemeClr val="dk1"/>
                </a:solidFill>
                <a:latin typeface="Arial"/>
                <a:ea typeface="Arial"/>
                <a:cs typeface="Arial"/>
                <a:sym typeface="Arial"/>
              </a:rPr>
              <a:t>i</a:t>
            </a:r>
            <a:r>
              <a:rPr b="1" i="0" lang="en-US" sz="2000" u="none" cap="none" strike="noStrike">
                <a:solidFill>
                  <a:schemeClr val="dk1"/>
                </a:solidFill>
                <a:latin typeface="Arial"/>
                <a:ea typeface="Arial"/>
                <a:cs typeface="Arial"/>
                <a:sym typeface="Arial"/>
              </a:rPr>
              <a:t>={a,b,c,d}</a:t>
            </a:r>
            <a:endParaRPr b="0" i="0" sz="1400" u="none" cap="none" strike="noStrike">
              <a:solidFill>
                <a:srgbClr val="000000"/>
              </a:solidFill>
              <a:latin typeface="Arial"/>
              <a:ea typeface="Arial"/>
              <a:cs typeface="Arial"/>
              <a:sym typeface="Arial"/>
            </a:endParaRPr>
          </a:p>
        </p:txBody>
      </p:sp>
      <p:grpSp>
        <p:nvGrpSpPr>
          <p:cNvPr id="1276" name="Google Shape;1276;p75"/>
          <p:cNvGrpSpPr/>
          <p:nvPr/>
        </p:nvGrpSpPr>
        <p:grpSpPr>
          <a:xfrm>
            <a:off x="5985441" y="3767278"/>
            <a:ext cx="1676400" cy="1371600"/>
            <a:chOff x="3226832" y="3581400"/>
            <a:chExt cx="1676400" cy="1371600"/>
          </a:xfrm>
        </p:grpSpPr>
        <p:cxnSp>
          <p:nvCxnSpPr>
            <p:cNvPr id="1277" name="Google Shape;1277;p75"/>
            <p:cNvCxnSpPr>
              <a:stCxn id="1278" idx="6"/>
              <a:endCxn id="1279" idx="1"/>
            </p:cNvCxnSpPr>
            <p:nvPr/>
          </p:nvCxnSpPr>
          <p:spPr>
            <a:xfrm flipH="1" rot="10800000">
              <a:off x="3455432" y="3615000"/>
              <a:ext cx="1252800" cy="309300"/>
            </a:xfrm>
            <a:prstGeom prst="straightConnector1">
              <a:avLst/>
            </a:prstGeom>
            <a:noFill/>
            <a:ln cap="flat" cmpd="sng" w="22225">
              <a:solidFill>
                <a:srgbClr val="7F7F7F"/>
              </a:solidFill>
              <a:prstDash val="solid"/>
              <a:round/>
              <a:headEnd len="sm" w="sm" type="none"/>
              <a:tailEnd len="med" w="med" type="stealth"/>
            </a:ln>
          </p:spPr>
        </p:cxnSp>
        <p:cxnSp>
          <p:nvCxnSpPr>
            <p:cNvPr id="1280" name="Google Shape;1280;p75"/>
            <p:cNvCxnSpPr>
              <a:stCxn id="1278" idx="6"/>
              <a:endCxn id="1281" idx="1"/>
            </p:cNvCxnSpPr>
            <p:nvPr/>
          </p:nvCxnSpPr>
          <p:spPr>
            <a:xfrm>
              <a:off x="3455432" y="3924300"/>
              <a:ext cx="1252800" cy="71700"/>
            </a:xfrm>
            <a:prstGeom prst="straightConnector1">
              <a:avLst/>
            </a:prstGeom>
            <a:noFill/>
            <a:ln cap="flat" cmpd="sng" w="22225">
              <a:solidFill>
                <a:srgbClr val="7F7F7F"/>
              </a:solidFill>
              <a:prstDash val="solid"/>
              <a:round/>
              <a:headEnd len="sm" w="sm" type="none"/>
              <a:tailEnd len="med" w="med" type="stealth"/>
            </a:ln>
          </p:spPr>
        </p:cxnSp>
        <p:cxnSp>
          <p:nvCxnSpPr>
            <p:cNvPr id="1282" name="Google Shape;1282;p75"/>
            <p:cNvCxnSpPr>
              <a:stCxn id="1278" idx="6"/>
              <a:endCxn id="1283" idx="1"/>
            </p:cNvCxnSpPr>
            <p:nvPr/>
          </p:nvCxnSpPr>
          <p:spPr>
            <a:xfrm>
              <a:off x="3455432" y="3924300"/>
              <a:ext cx="1252800" cy="452700"/>
            </a:xfrm>
            <a:prstGeom prst="straightConnector1">
              <a:avLst/>
            </a:prstGeom>
            <a:noFill/>
            <a:ln cap="flat" cmpd="sng" w="22225">
              <a:solidFill>
                <a:srgbClr val="7F7F7F"/>
              </a:solidFill>
              <a:prstDash val="solid"/>
              <a:round/>
              <a:headEnd len="sm" w="sm" type="none"/>
              <a:tailEnd len="med" w="med" type="stealth"/>
            </a:ln>
          </p:spPr>
        </p:cxnSp>
        <p:cxnSp>
          <p:nvCxnSpPr>
            <p:cNvPr id="1284" name="Google Shape;1284;p75"/>
            <p:cNvCxnSpPr>
              <a:stCxn id="1278" idx="6"/>
              <a:endCxn id="1285" idx="1"/>
            </p:cNvCxnSpPr>
            <p:nvPr/>
          </p:nvCxnSpPr>
          <p:spPr>
            <a:xfrm>
              <a:off x="3455432" y="3924300"/>
              <a:ext cx="1252800" cy="833700"/>
            </a:xfrm>
            <a:prstGeom prst="straightConnector1">
              <a:avLst/>
            </a:prstGeom>
            <a:noFill/>
            <a:ln cap="flat" cmpd="sng" w="22225">
              <a:solidFill>
                <a:srgbClr val="7F7F7F"/>
              </a:solidFill>
              <a:prstDash val="solid"/>
              <a:round/>
              <a:headEnd len="sm" w="sm" type="none"/>
              <a:tailEnd len="med" w="med" type="stealth"/>
            </a:ln>
          </p:spPr>
        </p:cxnSp>
        <p:cxnSp>
          <p:nvCxnSpPr>
            <p:cNvPr id="1286" name="Google Shape;1286;p75"/>
            <p:cNvCxnSpPr>
              <a:stCxn id="1287" idx="6"/>
              <a:endCxn id="1283" idx="2"/>
            </p:cNvCxnSpPr>
            <p:nvPr/>
          </p:nvCxnSpPr>
          <p:spPr>
            <a:xfrm>
              <a:off x="3455432" y="43053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288" name="Google Shape;1288;p75"/>
            <p:cNvCxnSpPr>
              <a:stCxn id="1287" idx="6"/>
              <a:endCxn id="1279" idx="2"/>
            </p:cNvCxnSpPr>
            <p:nvPr/>
          </p:nvCxnSpPr>
          <p:spPr>
            <a:xfrm flipH="1" rot="10800000">
              <a:off x="3455432" y="36957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289" name="Google Shape;1289;p75"/>
            <p:cNvCxnSpPr>
              <a:stCxn id="1287" idx="6"/>
              <a:endCxn id="1281" idx="2"/>
            </p:cNvCxnSpPr>
            <p:nvPr/>
          </p:nvCxnSpPr>
          <p:spPr>
            <a:xfrm flipH="1" rot="10800000">
              <a:off x="3455432" y="4076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290" name="Google Shape;1290;p75"/>
            <p:cNvCxnSpPr>
              <a:stCxn id="1287" idx="6"/>
              <a:endCxn id="1285" idx="2"/>
            </p:cNvCxnSpPr>
            <p:nvPr/>
          </p:nvCxnSpPr>
          <p:spPr>
            <a:xfrm>
              <a:off x="3455432" y="4305300"/>
              <a:ext cx="1219200" cy="533400"/>
            </a:xfrm>
            <a:prstGeom prst="straightConnector1">
              <a:avLst/>
            </a:prstGeom>
            <a:noFill/>
            <a:ln cap="flat" cmpd="sng" w="22225">
              <a:solidFill>
                <a:srgbClr val="7F7F7F"/>
              </a:solidFill>
              <a:prstDash val="solid"/>
              <a:round/>
              <a:headEnd len="sm" w="sm" type="none"/>
              <a:tailEnd len="med" w="med" type="stealth"/>
            </a:ln>
          </p:spPr>
        </p:cxnSp>
        <p:cxnSp>
          <p:nvCxnSpPr>
            <p:cNvPr id="1291" name="Google Shape;1291;p75"/>
            <p:cNvCxnSpPr>
              <a:stCxn id="1292" idx="6"/>
              <a:endCxn id="1281" idx="3"/>
            </p:cNvCxnSpPr>
            <p:nvPr/>
          </p:nvCxnSpPr>
          <p:spPr>
            <a:xfrm flipH="1" rot="10800000">
              <a:off x="3455432" y="4157400"/>
              <a:ext cx="1252800" cy="528900"/>
            </a:xfrm>
            <a:prstGeom prst="straightConnector1">
              <a:avLst/>
            </a:prstGeom>
            <a:noFill/>
            <a:ln cap="flat" cmpd="sng" w="22225">
              <a:solidFill>
                <a:srgbClr val="7F7F7F"/>
              </a:solidFill>
              <a:prstDash val="solid"/>
              <a:round/>
              <a:headEnd len="sm" w="sm" type="none"/>
              <a:tailEnd len="med" w="med" type="stealth"/>
            </a:ln>
          </p:spPr>
        </p:cxnSp>
        <p:cxnSp>
          <p:nvCxnSpPr>
            <p:cNvPr id="1293" name="Google Shape;1293;p75"/>
            <p:cNvCxnSpPr>
              <a:endCxn id="1285" idx="3"/>
            </p:cNvCxnSpPr>
            <p:nvPr/>
          </p:nvCxnSpPr>
          <p:spPr>
            <a:xfrm>
              <a:off x="3455310" y="4686422"/>
              <a:ext cx="1252800" cy="233100"/>
            </a:xfrm>
            <a:prstGeom prst="straightConnector1">
              <a:avLst/>
            </a:prstGeom>
            <a:noFill/>
            <a:ln cap="flat" cmpd="sng" w="22225">
              <a:solidFill>
                <a:srgbClr val="7F7F7F"/>
              </a:solidFill>
              <a:prstDash val="solid"/>
              <a:round/>
              <a:headEnd len="sm" w="sm" type="none"/>
              <a:tailEnd len="med" w="med" type="stealth"/>
            </a:ln>
          </p:spPr>
        </p:cxnSp>
        <p:cxnSp>
          <p:nvCxnSpPr>
            <p:cNvPr id="1294" name="Google Shape;1294;p75"/>
            <p:cNvCxnSpPr>
              <a:stCxn id="1292" idx="6"/>
              <a:endCxn id="1283" idx="3"/>
            </p:cNvCxnSpPr>
            <p:nvPr/>
          </p:nvCxnSpPr>
          <p:spPr>
            <a:xfrm flipH="1" rot="10800000">
              <a:off x="3455432" y="4538400"/>
              <a:ext cx="1252800" cy="147900"/>
            </a:xfrm>
            <a:prstGeom prst="straightConnector1">
              <a:avLst/>
            </a:prstGeom>
            <a:noFill/>
            <a:ln cap="flat" cmpd="sng" w="22225">
              <a:solidFill>
                <a:srgbClr val="7F7F7F"/>
              </a:solidFill>
              <a:prstDash val="solid"/>
              <a:round/>
              <a:headEnd len="sm" w="sm" type="none"/>
              <a:tailEnd len="med" w="med" type="stealth"/>
            </a:ln>
          </p:spPr>
        </p:cxnSp>
        <p:cxnSp>
          <p:nvCxnSpPr>
            <p:cNvPr id="1295" name="Google Shape;1295;p75"/>
            <p:cNvCxnSpPr>
              <a:stCxn id="1292" idx="6"/>
              <a:endCxn id="1279" idx="3"/>
            </p:cNvCxnSpPr>
            <p:nvPr/>
          </p:nvCxnSpPr>
          <p:spPr>
            <a:xfrm flipH="1" rot="10800000">
              <a:off x="3455432" y="3776400"/>
              <a:ext cx="1252800" cy="909900"/>
            </a:xfrm>
            <a:prstGeom prst="straightConnector1">
              <a:avLst/>
            </a:prstGeom>
            <a:noFill/>
            <a:ln cap="flat" cmpd="sng" w="22225">
              <a:solidFill>
                <a:srgbClr val="7F7F7F"/>
              </a:solidFill>
              <a:prstDash val="solid"/>
              <a:round/>
              <a:headEnd len="sm" w="sm" type="none"/>
              <a:tailEnd len="med" w="med" type="stealth"/>
            </a:ln>
          </p:spPr>
        </p:cxnSp>
        <p:sp>
          <p:nvSpPr>
            <p:cNvPr id="1278" name="Google Shape;1278;p75"/>
            <p:cNvSpPr/>
            <p:nvPr/>
          </p:nvSpPr>
          <p:spPr>
            <a:xfrm>
              <a:off x="3226832" y="3810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j</a:t>
              </a:r>
              <a:endParaRPr b="0" i="0" sz="1400" u="none" cap="none" strike="noStrike">
                <a:solidFill>
                  <a:srgbClr val="000000"/>
                </a:solidFill>
                <a:latin typeface="Arial"/>
                <a:ea typeface="Arial"/>
                <a:cs typeface="Arial"/>
                <a:sym typeface="Arial"/>
              </a:endParaRPr>
            </a:p>
          </p:txBody>
        </p:sp>
        <p:sp>
          <p:nvSpPr>
            <p:cNvPr id="1287" name="Google Shape;1287;p75"/>
            <p:cNvSpPr/>
            <p:nvPr/>
          </p:nvSpPr>
          <p:spPr>
            <a:xfrm>
              <a:off x="3226832"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i</a:t>
              </a:r>
              <a:endParaRPr b="0" i="0" sz="1400" u="none" cap="none" strike="noStrike">
                <a:solidFill>
                  <a:srgbClr val="000000"/>
                </a:solidFill>
                <a:latin typeface="Arial"/>
                <a:ea typeface="Arial"/>
                <a:cs typeface="Arial"/>
                <a:sym typeface="Arial"/>
              </a:endParaRPr>
            </a:p>
          </p:txBody>
        </p:sp>
        <p:sp>
          <p:nvSpPr>
            <p:cNvPr id="1292" name="Google Shape;1292;p75"/>
            <p:cNvSpPr/>
            <p:nvPr/>
          </p:nvSpPr>
          <p:spPr>
            <a:xfrm>
              <a:off x="3226832" y="4572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k</a:t>
              </a:r>
              <a:endParaRPr b="0" i="0" sz="1400" u="none" cap="none" strike="noStrike">
                <a:solidFill>
                  <a:srgbClr val="000000"/>
                </a:solidFill>
                <a:latin typeface="Arial"/>
                <a:ea typeface="Arial"/>
                <a:cs typeface="Arial"/>
                <a:sym typeface="Arial"/>
              </a:endParaRPr>
            </a:p>
          </p:txBody>
        </p:sp>
        <p:sp>
          <p:nvSpPr>
            <p:cNvPr id="1281" name="Google Shape;1281;p75"/>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283" name="Google Shape;1283;p75"/>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285" name="Google Shape;1285;p75"/>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sp>
          <p:nvSpPr>
            <p:cNvPr id="1279" name="Google Shape;1279;p75"/>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296" name="Google Shape;1296;p75"/>
          <p:cNvSpPr/>
          <p:nvPr/>
        </p:nvSpPr>
        <p:spPr>
          <a:xfrm>
            <a:off x="5823897" y="3832784"/>
            <a:ext cx="609600" cy="1354862"/>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297" name="Google Shape;1297;p75"/>
          <p:cNvSpPr/>
          <p:nvPr/>
        </p:nvSpPr>
        <p:spPr>
          <a:xfrm>
            <a:off x="7222929" y="3614878"/>
            <a:ext cx="609600" cy="1676400"/>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298" name="Google Shape;1298;p75"/>
          <p:cNvSpPr/>
          <p:nvPr/>
        </p:nvSpPr>
        <p:spPr>
          <a:xfrm>
            <a:off x="5528241" y="5162490"/>
            <a:ext cx="13516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X (basket)</a:t>
            </a:r>
            <a:endParaRPr b="0" i="0" sz="2000" u="none" cap="none" strike="noStrike">
              <a:solidFill>
                <a:schemeClr val="dk1"/>
              </a:solidFill>
              <a:latin typeface="Tahoma"/>
              <a:ea typeface="Tahoma"/>
              <a:cs typeface="Tahoma"/>
              <a:sym typeface="Tahoma"/>
            </a:endParaRPr>
          </a:p>
        </p:txBody>
      </p:sp>
      <p:sp>
        <p:nvSpPr>
          <p:cNvPr id="1299" name="Google Shape;1299;p75"/>
          <p:cNvSpPr/>
          <p:nvPr/>
        </p:nvSpPr>
        <p:spPr>
          <a:xfrm>
            <a:off x="7010400" y="5257800"/>
            <a:ext cx="153298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Y (all items)</a:t>
            </a:r>
            <a:endParaRPr b="0" i="0" sz="2000" u="none" cap="none" strike="noStrike">
              <a:solidFill>
                <a:schemeClr val="dk1"/>
              </a:solidFill>
              <a:latin typeface="Tahoma"/>
              <a:ea typeface="Tahoma"/>
              <a:cs typeface="Tahoma"/>
              <a:sym typeface="Tahoma"/>
            </a:endParaRPr>
          </a:p>
        </p:txBody>
      </p:sp>
      <p:sp>
        <p:nvSpPr>
          <p:cNvPr id="1300" name="Google Shape;1300;p75"/>
          <p:cNvSpPr txBox="1"/>
          <p:nvPr/>
        </p:nvSpPr>
        <p:spPr>
          <a:xfrm>
            <a:off x="4706775" y="5748475"/>
            <a:ext cx="4277400" cy="823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s</a:t>
            </a:r>
            <a:r>
              <a:rPr b="0" i="0" lang="en-US" sz="2400" u="none" cap="none" strike="noStrike">
                <a:solidFill>
                  <a:schemeClr val="dk1"/>
                </a:solidFill>
                <a:latin typeface="Arial"/>
                <a:ea typeface="Arial"/>
                <a:cs typeface="Arial"/>
                <a:sym typeface="Arial"/>
              </a:rPr>
              <a:t> … minimum support (|X|=s)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t</a:t>
            </a:r>
            <a:r>
              <a:rPr b="0" i="0" lang="en-US" sz="2400" u="none" cap="none" strike="noStrike">
                <a:solidFill>
                  <a:schemeClr val="dk1"/>
                </a:solidFill>
                <a:latin typeface="Arial"/>
                <a:ea typeface="Arial"/>
                <a:cs typeface="Arial"/>
                <a:sym typeface="Arial"/>
              </a:rPr>
              <a:t> … itemset size (|Y|=t)</a:t>
            </a:r>
            <a:endParaRPr b="0" i="0" sz="1400" u="none" cap="none" strike="noStrike">
              <a:solidFill>
                <a:srgbClr val="000000"/>
              </a:solidFill>
              <a:latin typeface="Arial"/>
              <a:ea typeface="Arial"/>
              <a:cs typeface="Arial"/>
              <a:sym typeface="Arial"/>
            </a:endParaRPr>
          </a:p>
        </p:txBody>
      </p:sp>
      <p:sp>
        <p:nvSpPr>
          <p:cNvPr id="1301" name="Google Shape;1301;p75"/>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76"/>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From Itemsets to Bipartite K</a:t>
            </a:r>
            <a:r>
              <a:rPr baseline="-25000" lang="en-US"/>
              <a:t>s,t</a:t>
            </a:r>
            <a:endParaRPr baseline="-25000"/>
          </a:p>
        </p:txBody>
      </p:sp>
      <p:sp>
        <p:nvSpPr>
          <p:cNvPr id="1307" name="Google Shape;1307;p76"/>
          <p:cNvSpPr txBox="1"/>
          <p:nvPr/>
        </p:nvSpPr>
        <p:spPr>
          <a:xfrm>
            <a:off x="7406069" y="0"/>
            <a:ext cx="1737976" cy="338554"/>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[Kumar et al. ‘99]</a:t>
            </a:r>
            <a:endParaRPr b="0" i="0" sz="1400" u="none" cap="none" strike="noStrike">
              <a:solidFill>
                <a:srgbClr val="000000"/>
              </a:solidFill>
              <a:latin typeface="Arial"/>
              <a:ea typeface="Arial"/>
              <a:cs typeface="Arial"/>
              <a:sym typeface="Arial"/>
            </a:endParaRPr>
          </a:p>
        </p:txBody>
      </p:sp>
      <p:grpSp>
        <p:nvGrpSpPr>
          <p:cNvPr id="1308" name="Google Shape;1308;p76"/>
          <p:cNvGrpSpPr/>
          <p:nvPr/>
        </p:nvGrpSpPr>
        <p:grpSpPr>
          <a:xfrm>
            <a:off x="986859" y="2209800"/>
            <a:ext cx="1375341" cy="1371600"/>
            <a:chOff x="3527891" y="3581400"/>
            <a:chExt cx="1375341" cy="1371600"/>
          </a:xfrm>
        </p:grpSpPr>
        <p:cxnSp>
          <p:nvCxnSpPr>
            <p:cNvPr id="1309" name="Google Shape;1309;p76"/>
            <p:cNvCxnSpPr>
              <a:stCxn id="1310" idx="6"/>
              <a:endCxn id="1311"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312" name="Google Shape;1312;p76"/>
            <p:cNvCxnSpPr>
              <a:stCxn id="1310" idx="6"/>
              <a:endCxn id="1313"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314" name="Google Shape;1314;p76"/>
            <p:cNvCxnSpPr>
              <a:stCxn id="1310" idx="6"/>
              <a:endCxn id="1315"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cxnSp>
          <p:nvCxnSpPr>
            <p:cNvPr id="1316" name="Google Shape;1316;p76"/>
            <p:cNvCxnSpPr>
              <a:stCxn id="1310" idx="6"/>
              <a:endCxn id="1317" idx="2"/>
            </p:cNvCxnSpPr>
            <p:nvPr/>
          </p:nvCxnSpPr>
          <p:spPr>
            <a:xfrm>
              <a:off x="3756491" y="4305300"/>
              <a:ext cx="918000" cy="533400"/>
            </a:xfrm>
            <a:prstGeom prst="straightConnector1">
              <a:avLst/>
            </a:prstGeom>
            <a:noFill/>
            <a:ln cap="flat" cmpd="sng" w="22225">
              <a:solidFill>
                <a:srgbClr val="7F7F7F"/>
              </a:solidFill>
              <a:prstDash val="solid"/>
              <a:round/>
              <a:headEnd len="sm" w="sm" type="none"/>
              <a:tailEnd len="med" w="med" type="stealth"/>
            </a:ln>
          </p:spPr>
        </p:cxnSp>
        <p:sp>
          <p:nvSpPr>
            <p:cNvPr id="1310" name="Google Shape;1310;p76"/>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i</a:t>
              </a:r>
              <a:endParaRPr b="0" i="0" sz="1400" u="none" cap="none" strike="noStrike">
                <a:solidFill>
                  <a:srgbClr val="000000"/>
                </a:solidFill>
                <a:latin typeface="Arial"/>
                <a:ea typeface="Arial"/>
                <a:cs typeface="Arial"/>
                <a:sym typeface="Arial"/>
              </a:endParaRPr>
            </a:p>
          </p:txBody>
        </p:sp>
        <p:sp>
          <p:nvSpPr>
            <p:cNvPr id="1315" name="Google Shape;1315;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11" name="Google Shape;1311;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17" name="Google Shape;1317;p76"/>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sp>
          <p:nvSpPr>
            <p:cNvPr id="1313" name="Google Shape;1313;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318" name="Google Shape;1318;p76"/>
          <p:cNvSpPr txBox="1"/>
          <p:nvPr/>
        </p:nvSpPr>
        <p:spPr>
          <a:xfrm>
            <a:off x="1109304" y="3581400"/>
            <a:ext cx="156324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S</a:t>
            </a:r>
            <a:r>
              <a:rPr b="1" baseline="-25000" i="0" lang="en-US" sz="2000" u="none" cap="none" strike="noStrike">
                <a:solidFill>
                  <a:schemeClr val="dk1"/>
                </a:solidFill>
                <a:latin typeface="Arial"/>
                <a:ea typeface="Arial"/>
                <a:cs typeface="Arial"/>
                <a:sym typeface="Arial"/>
              </a:rPr>
              <a:t>i</a:t>
            </a:r>
            <a:r>
              <a:rPr b="1" i="0" lang="en-US" sz="2000" u="none" cap="none" strike="noStrike">
                <a:solidFill>
                  <a:schemeClr val="dk1"/>
                </a:solidFill>
                <a:latin typeface="Arial"/>
                <a:ea typeface="Arial"/>
                <a:cs typeface="Arial"/>
                <a:sym typeface="Arial"/>
              </a:rPr>
              <a:t>={a,b,c,d}</a:t>
            </a:r>
            <a:endParaRPr b="0" i="0" sz="1400" u="none" cap="none" strike="noStrike">
              <a:solidFill>
                <a:srgbClr val="000000"/>
              </a:solidFill>
              <a:latin typeface="Arial"/>
              <a:ea typeface="Arial"/>
              <a:cs typeface="Arial"/>
              <a:sym typeface="Arial"/>
            </a:endParaRPr>
          </a:p>
        </p:txBody>
      </p:sp>
      <p:grpSp>
        <p:nvGrpSpPr>
          <p:cNvPr id="1319" name="Google Shape;1319;p76"/>
          <p:cNvGrpSpPr/>
          <p:nvPr/>
        </p:nvGrpSpPr>
        <p:grpSpPr>
          <a:xfrm>
            <a:off x="6002166" y="5135098"/>
            <a:ext cx="1676400" cy="1219200"/>
            <a:chOff x="3226832" y="3581400"/>
            <a:chExt cx="1676400" cy="1219200"/>
          </a:xfrm>
        </p:grpSpPr>
        <p:cxnSp>
          <p:nvCxnSpPr>
            <p:cNvPr id="1320" name="Google Shape;1320;p76"/>
            <p:cNvCxnSpPr>
              <a:stCxn id="1321" idx="6"/>
              <a:endCxn id="1322" idx="1"/>
            </p:cNvCxnSpPr>
            <p:nvPr/>
          </p:nvCxnSpPr>
          <p:spPr>
            <a:xfrm flipH="1" rot="10800000">
              <a:off x="3455432" y="3615000"/>
              <a:ext cx="1252800" cy="309300"/>
            </a:xfrm>
            <a:prstGeom prst="straightConnector1">
              <a:avLst/>
            </a:prstGeom>
            <a:noFill/>
            <a:ln cap="flat" cmpd="sng" w="22225">
              <a:solidFill>
                <a:srgbClr val="7F7F7F"/>
              </a:solidFill>
              <a:prstDash val="solid"/>
              <a:round/>
              <a:headEnd len="sm" w="sm" type="none"/>
              <a:tailEnd len="med" w="med" type="stealth"/>
            </a:ln>
          </p:spPr>
        </p:cxnSp>
        <p:cxnSp>
          <p:nvCxnSpPr>
            <p:cNvPr id="1323" name="Google Shape;1323;p76"/>
            <p:cNvCxnSpPr>
              <a:stCxn id="1321" idx="6"/>
              <a:endCxn id="1324" idx="1"/>
            </p:cNvCxnSpPr>
            <p:nvPr/>
          </p:nvCxnSpPr>
          <p:spPr>
            <a:xfrm>
              <a:off x="3455432" y="3924300"/>
              <a:ext cx="1252800" cy="71700"/>
            </a:xfrm>
            <a:prstGeom prst="straightConnector1">
              <a:avLst/>
            </a:prstGeom>
            <a:noFill/>
            <a:ln cap="flat" cmpd="sng" w="22225">
              <a:solidFill>
                <a:srgbClr val="7F7F7F"/>
              </a:solidFill>
              <a:prstDash val="solid"/>
              <a:round/>
              <a:headEnd len="sm" w="sm" type="none"/>
              <a:tailEnd len="med" w="med" type="stealth"/>
            </a:ln>
          </p:spPr>
        </p:cxnSp>
        <p:cxnSp>
          <p:nvCxnSpPr>
            <p:cNvPr id="1325" name="Google Shape;1325;p76"/>
            <p:cNvCxnSpPr>
              <a:stCxn id="1321" idx="6"/>
              <a:endCxn id="1326" idx="1"/>
            </p:cNvCxnSpPr>
            <p:nvPr/>
          </p:nvCxnSpPr>
          <p:spPr>
            <a:xfrm>
              <a:off x="3455432" y="3924300"/>
              <a:ext cx="1252800" cy="452700"/>
            </a:xfrm>
            <a:prstGeom prst="straightConnector1">
              <a:avLst/>
            </a:prstGeom>
            <a:noFill/>
            <a:ln cap="flat" cmpd="sng" w="22225">
              <a:solidFill>
                <a:srgbClr val="7F7F7F"/>
              </a:solidFill>
              <a:prstDash val="solid"/>
              <a:round/>
              <a:headEnd len="sm" w="sm" type="none"/>
              <a:tailEnd len="med" w="med" type="stealth"/>
            </a:ln>
          </p:spPr>
        </p:cxnSp>
        <p:cxnSp>
          <p:nvCxnSpPr>
            <p:cNvPr id="1327" name="Google Shape;1327;p76"/>
            <p:cNvCxnSpPr>
              <a:stCxn id="1328" idx="6"/>
              <a:endCxn id="1326" idx="2"/>
            </p:cNvCxnSpPr>
            <p:nvPr/>
          </p:nvCxnSpPr>
          <p:spPr>
            <a:xfrm>
              <a:off x="3455432" y="4305300"/>
              <a:ext cx="1219200" cy="152400"/>
            </a:xfrm>
            <a:prstGeom prst="straightConnector1">
              <a:avLst/>
            </a:prstGeom>
            <a:noFill/>
            <a:ln cap="flat" cmpd="sng" w="22225">
              <a:solidFill>
                <a:srgbClr val="7F7F7F"/>
              </a:solidFill>
              <a:prstDash val="solid"/>
              <a:round/>
              <a:headEnd len="sm" w="sm" type="none"/>
              <a:tailEnd len="med" w="med" type="stealth"/>
            </a:ln>
          </p:spPr>
        </p:cxnSp>
        <p:cxnSp>
          <p:nvCxnSpPr>
            <p:cNvPr id="1329" name="Google Shape;1329;p76"/>
            <p:cNvCxnSpPr>
              <a:stCxn id="1328" idx="6"/>
              <a:endCxn id="1322" idx="2"/>
            </p:cNvCxnSpPr>
            <p:nvPr/>
          </p:nvCxnSpPr>
          <p:spPr>
            <a:xfrm flipH="1" rot="10800000">
              <a:off x="3455432" y="3695700"/>
              <a:ext cx="1219200" cy="609600"/>
            </a:xfrm>
            <a:prstGeom prst="straightConnector1">
              <a:avLst/>
            </a:prstGeom>
            <a:noFill/>
            <a:ln cap="flat" cmpd="sng" w="22225">
              <a:solidFill>
                <a:srgbClr val="7F7F7F"/>
              </a:solidFill>
              <a:prstDash val="solid"/>
              <a:round/>
              <a:headEnd len="sm" w="sm" type="none"/>
              <a:tailEnd len="med" w="med" type="stealth"/>
            </a:ln>
          </p:spPr>
        </p:cxnSp>
        <p:cxnSp>
          <p:nvCxnSpPr>
            <p:cNvPr id="1330" name="Google Shape;1330;p76"/>
            <p:cNvCxnSpPr>
              <a:stCxn id="1328" idx="6"/>
              <a:endCxn id="1324" idx="2"/>
            </p:cNvCxnSpPr>
            <p:nvPr/>
          </p:nvCxnSpPr>
          <p:spPr>
            <a:xfrm flipH="1" rot="10800000">
              <a:off x="3455432" y="4076700"/>
              <a:ext cx="1219200" cy="228600"/>
            </a:xfrm>
            <a:prstGeom prst="straightConnector1">
              <a:avLst/>
            </a:prstGeom>
            <a:noFill/>
            <a:ln cap="flat" cmpd="sng" w="22225">
              <a:solidFill>
                <a:srgbClr val="7F7F7F"/>
              </a:solidFill>
              <a:prstDash val="solid"/>
              <a:round/>
              <a:headEnd len="sm" w="sm" type="none"/>
              <a:tailEnd len="med" w="med" type="stealth"/>
            </a:ln>
          </p:spPr>
        </p:cxnSp>
        <p:cxnSp>
          <p:nvCxnSpPr>
            <p:cNvPr id="1331" name="Google Shape;1331;p76"/>
            <p:cNvCxnSpPr>
              <a:stCxn id="1332" idx="6"/>
              <a:endCxn id="1324" idx="3"/>
            </p:cNvCxnSpPr>
            <p:nvPr/>
          </p:nvCxnSpPr>
          <p:spPr>
            <a:xfrm flipH="1" rot="10800000">
              <a:off x="3455432" y="4157400"/>
              <a:ext cx="1252800" cy="528900"/>
            </a:xfrm>
            <a:prstGeom prst="straightConnector1">
              <a:avLst/>
            </a:prstGeom>
            <a:noFill/>
            <a:ln cap="flat" cmpd="sng" w="22225">
              <a:solidFill>
                <a:srgbClr val="7F7F7F"/>
              </a:solidFill>
              <a:prstDash val="solid"/>
              <a:round/>
              <a:headEnd len="sm" w="sm" type="none"/>
              <a:tailEnd len="med" w="med" type="stealth"/>
            </a:ln>
          </p:spPr>
        </p:cxnSp>
        <p:cxnSp>
          <p:nvCxnSpPr>
            <p:cNvPr id="1333" name="Google Shape;1333;p76"/>
            <p:cNvCxnSpPr>
              <a:stCxn id="1332" idx="6"/>
              <a:endCxn id="1326" idx="3"/>
            </p:cNvCxnSpPr>
            <p:nvPr/>
          </p:nvCxnSpPr>
          <p:spPr>
            <a:xfrm flipH="1" rot="10800000">
              <a:off x="3455432" y="4538400"/>
              <a:ext cx="1252800" cy="147900"/>
            </a:xfrm>
            <a:prstGeom prst="straightConnector1">
              <a:avLst/>
            </a:prstGeom>
            <a:noFill/>
            <a:ln cap="flat" cmpd="sng" w="22225">
              <a:solidFill>
                <a:srgbClr val="7F7F7F"/>
              </a:solidFill>
              <a:prstDash val="solid"/>
              <a:round/>
              <a:headEnd len="sm" w="sm" type="none"/>
              <a:tailEnd len="med" w="med" type="stealth"/>
            </a:ln>
          </p:spPr>
        </p:cxnSp>
        <p:cxnSp>
          <p:nvCxnSpPr>
            <p:cNvPr id="1334" name="Google Shape;1334;p76"/>
            <p:cNvCxnSpPr>
              <a:stCxn id="1332" idx="6"/>
              <a:endCxn id="1322" idx="3"/>
            </p:cNvCxnSpPr>
            <p:nvPr/>
          </p:nvCxnSpPr>
          <p:spPr>
            <a:xfrm flipH="1" rot="10800000">
              <a:off x="3455432" y="3776400"/>
              <a:ext cx="1252800" cy="909900"/>
            </a:xfrm>
            <a:prstGeom prst="straightConnector1">
              <a:avLst/>
            </a:prstGeom>
            <a:noFill/>
            <a:ln cap="flat" cmpd="sng" w="22225">
              <a:solidFill>
                <a:srgbClr val="7F7F7F"/>
              </a:solidFill>
              <a:prstDash val="solid"/>
              <a:round/>
              <a:headEnd len="sm" w="sm" type="none"/>
              <a:tailEnd len="med" w="med" type="stealth"/>
            </a:ln>
          </p:spPr>
        </p:cxnSp>
        <p:sp>
          <p:nvSpPr>
            <p:cNvPr id="1321" name="Google Shape;1321;p76"/>
            <p:cNvSpPr/>
            <p:nvPr/>
          </p:nvSpPr>
          <p:spPr>
            <a:xfrm>
              <a:off x="3226832" y="3810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x</a:t>
              </a:r>
              <a:endParaRPr b="0" i="0" sz="1400" u="none" cap="none" strike="noStrike">
                <a:solidFill>
                  <a:srgbClr val="000000"/>
                </a:solidFill>
                <a:latin typeface="Arial"/>
                <a:ea typeface="Arial"/>
                <a:cs typeface="Arial"/>
                <a:sym typeface="Arial"/>
              </a:endParaRPr>
            </a:p>
          </p:txBody>
        </p:sp>
        <p:sp>
          <p:nvSpPr>
            <p:cNvPr id="1328" name="Google Shape;1328;p76"/>
            <p:cNvSpPr/>
            <p:nvPr/>
          </p:nvSpPr>
          <p:spPr>
            <a:xfrm>
              <a:off x="3226832"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y</a:t>
              </a:r>
              <a:endParaRPr b="0" i="0" sz="1400" u="none" cap="none" strike="noStrike">
                <a:solidFill>
                  <a:srgbClr val="000000"/>
                </a:solidFill>
                <a:latin typeface="Arial"/>
                <a:ea typeface="Arial"/>
                <a:cs typeface="Arial"/>
                <a:sym typeface="Arial"/>
              </a:endParaRPr>
            </a:p>
          </p:txBody>
        </p:sp>
        <p:sp>
          <p:nvSpPr>
            <p:cNvPr id="1332" name="Google Shape;1332;p76"/>
            <p:cNvSpPr/>
            <p:nvPr/>
          </p:nvSpPr>
          <p:spPr>
            <a:xfrm>
              <a:off x="3226832" y="4572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z</a:t>
              </a:r>
              <a:endParaRPr b="0" i="0" sz="1400" u="none" cap="none" strike="noStrike">
                <a:solidFill>
                  <a:srgbClr val="000000"/>
                </a:solidFill>
                <a:latin typeface="Arial"/>
                <a:ea typeface="Arial"/>
                <a:cs typeface="Arial"/>
                <a:sym typeface="Arial"/>
              </a:endParaRPr>
            </a:p>
          </p:txBody>
        </p:sp>
        <p:sp>
          <p:nvSpPr>
            <p:cNvPr id="1324" name="Google Shape;1324;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26" name="Google Shape;1326;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22" name="Google Shape;1322;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335" name="Google Shape;1335;p76"/>
          <p:cNvSpPr/>
          <p:nvPr/>
        </p:nvSpPr>
        <p:spPr>
          <a:xfrm>
            <a:off x="5840622" y="5200604"/>
            <a:ext cx="609600" cy="1354862"/>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336" name="Google Shape;1336;p76"/>
          <p:cNvSpPr/>
          <p:nvPr/>
        </p:nvSpPr>
        <p:spPr>
          <a:xfrm>
            <a:off x="7239654" y="4982698"/>
            <a:ext cx="609600" cy="1333178"/>
          </a:xfrm>
          <a:prstGeom prst="roundRect">
            <a:avLst>
              <a:gd fmla="val 50000" name="adj"/>
            </a:avLst>
          </a:prstGeom>
          <a:noFill/>
          <a:ln cap="flat" cmpd="sng" w="38100">
            <a:solidFill>
              <a:srgbClr val="00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ahoma"/>
              <a:ea typeface="Tahoma"/>
              <a:cs typeface="Tahoma"/>
              <a:sym typeface="Tahoma"/>
            </a:endParaRPr>
          </a:p>
        </p:txBody>
      </p:sp>
      <p:sp>
        <p:nvSpPr>
          <p:cNvPr id="1337" name="Google Shape;1337;p76"/>
          <p:cNvSpPr/>
          <p:nvPr/>
        </p:nvSpPr>
        <p:spPr>
          <a:xfrm>
            <a:off x="5574380" y="6305490"/>
            <a:ext cx="3561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X</a:t>
            </a:r>
            <a:endParaRPr b="0" i="0" sz="2000" u="none" cap="none" strike="noStrike">
              <a:solidFill>
                <a:schemeClr val="dk1"/>
              </a:solidFill>
              <a:latin typeface="Tahoma"/>
              <a:ea typeface="Tahoma"/>
              <a:cs typeface="Tahoma"/>
              <a:sym typeface="Tahoma"/>
            </a:endParaRPr>
          </a:p>
        </p:txBody>
      </p:sp>
      <p:sp>
        <p:nvSpPr>
          <p:cNvPr id="1338" name="Google Shape;1338;p76"/>
          <p:cNvSpPr/>
          <p:nvPr/>
        </p:nvSpPr>
        <p:spPr>
          <a:xfrm>
            <a:off x="7721012" y="6239677"/>
            <a:ext cx="35618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dk1"/>
                </a:solidFill>
                <a:latin typeface="Arial"/>
                <a:ea typeface="Arial"/>
                <a:cs typeface="Arial"/>
                <a:sym typeface="Arial"/>
              </a:rPr>
              <a:t>Y</a:t>
            </a:r>
            <a:endParaRPr b="0" i="0" sz="2000" u="none" cap="none" strike="noStrike">
              <a:solidFill>
                <a:schemeClr val="dk1"/>
              </a:solidFill>
              <a:latin typeface="Tahoma"/>
              <a:ea typeface="Tahoma"/>
              <a:cs typeface="Tahoma"/>
              <a:sym typeface="Tahoma"/>
            </a:endParaRPr>
          </a:p>
        </p:txBody>
      </p:sp>
      <p:sp>
        <p:nvSpPr>
          <p:cNvPr id="1339" name="Google Shape;1339;p76"/>
          <p:cNvSpPr txBox="1"/>
          <p:nvPr/>
        </p:nvSpPr>
        <p:spPr>
          <a:xfrm>
            <a:off x="347193" y="3962400"/>
            <a:ext cx="334899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Find frequent itemsets: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  </a:t>
            </a:r>
            <a:r>
              <a:rPr b="1" i="0" lang="en-US" sz="2400" u="none" cap="none" strike="noStrike">
                <a:solidFill>
                  <a:srgbClr val="008000"/>
                </a:solidFill>
                <a:latin typeface="Arial"/>
                <a:ea typeface="Arial"/>
                <a:cs typeface="Arial"/>
                <a:sym typeface="Arial"/>
              </a:rPr>
              <a:t>s</a:t>
            </a:r>
            <a:r>
              <a:rPr b="0" i="0" lang="en-US" sz="2400" u="none" cap="none" strike="noStrike">
                <a:solidFill>
                  <a:srgbClr val="008000"/>
                </a:solidFill>
                <a:latin typeface="Arial"/>
                <a:ea typeface="Arial"/>
                <a:cs typeface="Arial"/>
                <a:sym typeface="Arial"/>
              </a:rPr>
              <a:t> … minimum support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8000"/>
                </a:solidFill>
                <a:latin typeface="Arial"/>
                <a:ea typeface="Arial"/>
                <a:cs typeface="Arial"/>
                <a:sym typeface="Arial"/>
              </a:rPr>
              <a:t>  </a:t>
            </a:r>
            <a:r>
              <a:rPr b="1" i="0" lang="en-US" sz="2400" u="none" cap="none" strike="noStrike">
                <a:solidFill>
                  <a:srgbClr val="008000"/>
                </a:solidFill>
                <a:latin typeface="Arial"/>
                <a:ea typeface="Arial"/>
                <a:cs typeface="Arial"/>
                <a:sym typeface="Arial"/>
              </a:rPr>
              <a:t>t</a:t>
            </a:r>
            <a:r>
              <a:rPr b="0" i="0" lang="en-US" sz="2400" u="none" cap="none" strike="noStrike">
                <a:solidFill>
                  <a:srgbClr val="008000"/>
                </a:solidFill>
                <a:latin typeface="Arial"/>
                <a:ea typeface="Arial"/>
                <a:cs typeface="Arial"/>
                <a:sym typeface="Arial"/>
              </a:rPr>
              <a:t> … itemset size</a:t>
            </a:r>
            <a:endParaRPr b="0" i="0" sz="1400" u="none" cap="none" strike="noStrike">
              <a:solidFill>
                <a:srgbClr val="000000"/>
              </a:solidFill>
              <a:latin typeface="Arial"/>
              <a:ea typeface="Arial"/>
              <a:cs typeface="Arial"/>
              <a:sym typeface="Arial"/>
            </a:endParaRPr>
          </a:p>
        </p:txBody>
      </p:sp>
      <p:grpSp>
        <p:nvGrpSpPr>
          <p:cNvPr id="1340" name="Google Shape;1340;p76"/>
          <p:cNvGrpSpPr/>
          <p:nvPr/>
        </p:nvGrpSpPr>
        <p:grpSpPr>
          <a:xfrm>
            <a:off x="4419600" y="3048000"/>
            <a:ext cx="1375341" cy="1371600"/>
            <a:chOff x="3527891" y="3581400"/>
            <a:chExt cx="1375341" cy="1371600"/>
          </a:xfrm>
        </p:grpSpPr>
        <p:cxnSp>
          <p:nvCxnSpPr>
            <p:cNvPr id="1341" name="Google Shape;1341;p76"/>
            <p:cNvCxnSpPr>
              <a:stCxn id="1342" idx="6"/>
              <a:endCxn id="1343"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344" name="Google Shape;1344;p76"/>
            <p:cNvCxnSpPr>
              <a:stCxn id="1342" idx="6"/>
              <a:endCxn id="1345"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346" name="Google Shape;1346;p76"/>
            <p:cNvCxnSpPr>
              <a:stCxn id="1342" idx="6"/>
              <a:endCxn id="1347"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cxnSp>
          <p:nvCxnSpPr>
            <p:cNvPr id="1348" name="Google Shape;1348;p76"/>
            <p:cNvCxnSpPr>
              <a:stCxn id="1342" idx="6"/>
              <a:endCxn id="1349" idx="2"/>
            </p:cNvCxnSpPr>
            <p:nvPr/>
          </p:nvCxnSpPr>
          <p:spPr>
            <a:xfrm>
              <a:off x="3756491" y="4305300"/>
              <a:ext cx="918000" cy="533400"/>
            </a:xfrm>
            <a:prstGeom prst="straightConnector1">
              <a:avLst/>
            </a:prstGeom>
            <a:noFill/>
            <a:ln cap="flat" cmpd="sng" w="22225">
              <a:solidFill>
                <a:srgbClr val="7F7F7F"/>
              </a:solidFill>
              <a:prstDash val="solid"/>
              <a:round/>
              <a:headEnd len="sm" w="sm" type="none"/>
              <a:tailEnd len="med" w="med" type="stealth"/>
            </a:ln>
          </p:spPr>
        </p:cxnSp>
        <p:sp>
          <p:nvSpPr>
            <p:cNvPr id="1342" name="Google Shape;1342;p76"/>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x</a:t>
              </a:r>
              <a:endParaRPr b="1" i="0" sz="1400" u="none" cap="none" strike="noStrike">
                <a:solidFill>
                  <a:schemeClr val="lt1"/>
                </a:solidFill>
                <a:latin typeface="Tahoma"/>
                <a:ea typeface="Tahoma"/>
                <a:cs typeface="Tahoma"/>
                <a:sym typeface="Tahoma"/>
              </a:endParaRPr>
            </a:p>
          </p:txBody>
        </p:sp>
        <p:sp>
          <p:nvSpPr>
            <p:cNvPr id="1347" name="Google Shape;1347;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43" name="Google Shape;1343;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49" name="Google Shape;1349;p76"/>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ahoma"/>
                <a:ea typeface="Tahoma"/>
                <a:cs typeface="Tahoma"/>
                <a:sym typeface="Tahoma"/>
              </a:endParaRPr>
            </a:p>
          </p:txBody>
        </p:sp>
        <p:sp>
          <p:nvSpPr>
            <p:cNvPr id="1345" name="Google Shape;1345;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350" name="Google Shape;1350;p76"/>
          <p:cNvSpPr txBox="1"/>
          <p:nvPr/>
        </p:nvSpPr>
        <p:spPr>
          <a:xfrm>
            <a:off x="1994816" y="5244405"/>
            <a:ext cx="3339184" cy="1384995"/>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800"/>
              <a:buFont typeface="Arial"/>
              <a:buNone/>
            </a:pPr>
            <a:r>
              <a:rPr b="1" i="0" lang="en-US" sz="2800" u="none" cap="none" strike="noStrike">
                <a:solidFill>
                  <a:srgbClr val="D60093"/>
                </a:solidFill>
                <a:latin typeface="Calibri"/>
                <a:ea typeface="Calibri"/>
                <a:cs typeface="Calibri"/>
                <a:sym typeface="Calibri"/>
              </a:rPr>
              <a:t>We found </a:t>
            </a:r>
            <a:r>
              <a:rPr b="1" i="1" lang="en-US" sz="2800" u="none" cap="none" strike="noStrike">
                <a:solidFill>
                  <a:srgbClr val="D60093"/>
                </a:solidFill>
                <a:latin typeface="Calibri"/>
                <a:ea typeface="Calibri"/>
                <a:cs typeface="Calibri"/>
                <a:sym typeface="Calibri"/>
              </a:rPr>
              <a:t>K</a:t>
            </a:r>
            <a:r>
              <a:rPr b="1" baseline="-25000" i="1" lang="en-US" sz="2800" u="none" cap="none" strike="noStrike">
                <a:solidFill>
                  <a:srgbClr val="D60093"/>
                </a:solidFill>
                <a:latin typeface="Calibri"/>
                <a:ea typeface="Calibri"/>
                <a:cs typeface="Calibri"/>
                <a:sym typeface="Calibri"/>
              </a:rPr>
              <a:t>s,t</a:t>
            </a:r>
            <a:r>
              <a:rPr b="1" i="0" lang="en-US" sz="2800" u="none" cap="none" strike="noStrike">
                <a:solidFill>
                  <a:srgbClr val="D60093"/>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2800"/>
              <a:buFont typeface="Arial"/>
              <a:buNone/>
            </a:pPr>
            <a:r>
              <a:rPr b="1" i="1" lang="en-US" sz="2800" u="none" cap="none" strike="noStrike">
                <a:solidFill>
                  <a:schemeClr val="dk1"/>
                </a:solidFill>
                <a:latin typeface="Calibri"/>
                <a:ea typeface="Calibri"/>
                <a:cs typeface="Calibri"/>
                <a:sym typeface="Calibri"/>
              </a:rPr>
              <a:t>K</a:t>
            </a:r>
            <a:r>
              <a:rPr b="1" baseline="-25000" i="1" lang="en-US" sz="2800" u="none" cap="none" strike="noStrike">
                <a:solidFill>
                  <a:schemeClr val="dk1"/>
                </a:solidFill>
                <a:latin typeface="Calibri"/>
                <a:ea typeface="Calibri"/>
                <a:cs typeface="Calibri"/>
                <a:sym typeface="Calibri"/>
              </a:rPr>
              <a:t>s,t</a:t>
            </a:r>
            <a:r>
              <a:rPr b="0" i="0" lang="en-US" sz="2800" u="none" cap="none" strike="noStrike">
                <a:solidFill>
                  <a:schemeClr val="dk1"/>
                </a:solidFill>
                <a:latin typeface="Calibri"/>
                <a:ea typeface="Calibri"/>
                <a:cs typeface="Calibri"/>
                <a:sym typeface="Calibri"/>
              </a:rPr>
              <a:t> = a set </a:t>
            </a:r>
            <a:r>
              <a:rPr b="1" i="1" lang="en-US" sz="2800" u="none" cap="none" strike="noStrike">
                <a:solidFill>
                  <a:schemeClr val="dk1"/>
                </a:solidFill>
                <a:latin typeface="Calibri"/>
                <a:ea typeface="Calibri"/>
                <a:cs typeface="Calibri"/>
                <a:sym typeface="Calibri"/>
              </a:rPr>
              <a:t>Y</a:t>
            </a:r>
            <a:r>
              <a:rPr b="0" i="0" lang="en-US" sz="2800" u="none" cap="none" strike="noStrike">
                <a:solidFill>
                  <a:schemeClr val="dk1"/>
                </a:solidFill>
                <a:latin typeface="Calibri"/>
                <a:ea typeface="Calibri"/>
                <a:cs typeface="Calibri"/>
                <a:sym typeface="Calibri"/>
              </a:rPr>
              <a:t> of size </a:t>
            </a:r>
            <a:r>
              <a:rPr b="1" i="1" lang="en-US" sz="2800" u="none" cap="none" strike="noStrike">
                <a:solidFill>
                  <a:schemeClr val="dk1"/>
                </a:solidFill>
                <a:latin typeface="Calibri"/>
                <a:ea typeface="Calibri"/>
                <a:cs typeface="Calibri"/>
                <a:sym typeface="Calibri"/>
              </a:rPr>
              <a:t>t</a:t>
            </a:r>
            <a:r>
              <a:rPr b="0" i="0" lang="en-US" sz="2800" u="none" cap="none" strike="noStrike">
                <a:solidFill>
                  <a:schemeClr val="dk1"/>
                </a:solidFill>
                <a:latin typeface="Calibri"/>
                <a:ea typeface="Calibri"/>
                <a:cs typeface="Calibri"/>
                <a:sym typeface="Calibri"/>
              </a:rPr>
              <a:t> </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that occurs in </a:t>
            </a:r>
            <a:r>
              <a:rPr b="0" i="1" lang="en-US" sz="2800" u="none" cap="none" strike="noStrike">
                <a:solidFill>
                  <a:schemeClr val="dk1"/>
                </a:solidFill>
                <a:latin typeface="Calibri"/>
                <a:ea typeface="Calibri"/>
                <a:cs typeface="Calibri"/>
                <a:sym typeface="Calibri"/>
              </a:rPr>
              <a:t>s</a:t>
            </a:r>
            <a:r>
              <a:rPr b="0" i="0" lang="en-US" sz="2800" u="none" cap="none" strike="noStrike">
                <a:solidFill>
                  <a:schemeClr val="dk1"/>
                </a:solidFill>
                <a:latin typeface="Calibri"/>
                <a:ea typeface="Calibri"/>
                <a:cs typeface="Calibri"/>
                <a:sym typeface="Calibri"/>
              </a:rPr>
              <a:t> sets </a:t>
            </a:r>
            <a:r>
              <a:rPr b="1" i="1" lang="en-US" sz="2800" u="none" cap="none" strike="noStrike">
                <a:solidFill>
                  <a:schemeClr val="dk1"/>
                </a:solidFill>
                <a:latin typeface="Calibri"/>
                <a:ea typeface="Calibri"/>
                <a:cs typeface="Calibri"/>
                <a:sym typeface="Calibri"/>
              </a:rPr>
              <a:t>S</a:t>
            </a:r>
            <a:r>
              <a:rPr b="1" baseline="-25000" i="1" lang="en-US" sz="2800" u="none" cap="none" strike="noStrike">
                <a:solidFill>
                  <a:schemeClr val="dk1"/>
                </a:solidFill>
                <a:latin typeface="Calibri"/>
                <a:ea typeface="Calibri"/>
                <a:cs typeface="Calibri"/>
                <a:sym typeface="Calibri"/>
              </a:rPr>
              <a:t>i</a:t>
            </a:r>
            <a:endParaRPr b="0" i="0" sz="1400" u="none" cap="none" strike="noStrike">
              <a:solidFill>
                <a:srgbClr val="000000"/>
              </a:solidFill>
              <a:latin typeface="Arial"/>
              <a:ea typeface="Arial"/>
              <a:cs typeface="Arial"/>
              <a:sym typeface="Arial"/>
            </a:endParaRPr>
          </a:p>
        </p:txBody>
      </p:sp>
      <p:sp>
        <p:nvSpPr>
          <p:cNvPr id="1351" name="Google Shape;1351;p76"/>
          <p:cNvSpPr txBox="1"/>
          <p:nvPr/>
        </p:nvSpPr>
        <p:spPr>
          <a:xfrm>
            <a:off x="381000" y="1295400"/>
            <a:ext cx="3808287" cy="954107"/>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View each node </a:t>
            </a:r>
            <a:r>
              <a:rPr b="1" i="1" lang="en-US" sz="2800" u="none" cap="none" strike="noStrike">
                <a:solidFill>
                  <a:schemeClr val="dk1"/>
                </a:solidFill>
                <a:latin typeface="Calibri"/>
                <a:ea typeface="Calibri"/>
                <a:cs typeface="Calibri"/>
                <a:sym typeface="Calibri"/>
              </a:rPr>
              <a:t>i</a:t>
            </a:r>
            <a:r>
              <a:rPr b="0" i="0" lang="en-US" sz="2800" u="none" cap="none" strike="noStrike">
                <a:solidFill>
                  <a:schemeClr val="dk1"/>
                </a:solidFill>
                <a:latin typeface="Calibri"/>
                <a:ea typeface="Calibri"/>
                <a:cs typeface="Calibri"/>
                <a:sym typeface="Calibri"/>
              </a:rPr>
              <a:t> as a </a:t>
            </a:r>
            <a:br>
              <a:rPr b="0" i="0"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set </a:t>
            </a:r>
            <a:r>
              <a:rPr b="1" i="1" lang="en-US" sz="2800" u="none" cap="none" strike="noStrike">
                <a:solidFill>
                  <a:schemeClr val="dk1"/>
                </a:solidFill>
                <a:latin typeface="Calibri"/>
                <a:ea typeface="Calibri"/>
                <a:cs typeface="Calibri"/>
                <a:sym typeface="Calibri"/>
              </a:rPr>
              <a:t>S</a:t>
            </a:r>
            <a:r>
              <a:rPr b="1" baseline="-25000" i="1" lang="en-US" sz="2800" u="none" cap="none" strike="noStrike">
                <a:solidFill>
                  <a:schemeClr val="dk1"/>
                </a:solidFill>
                <a:latin typeface="Calibri"/>
                <a:ea typeface="Calibri"/>
                <a:cs typeface="Calibri"/>
                <a:sym typeface="Calibri"/>
              </a:rPr>
              <a:t>i</a:t>
            </a:r>
            <a:r>
              <a:rPr b="0" i="0" lang="en-US" sz="2800" u="none" cap="none" strike="noStrike">
                <a:solidFill>
                  <a:schemeClr val="dk1"/>
                </a:solidFill>
                <a:latin typeface="Calibri"/>
                <a:ea typeface="Calibri"/>
                <a:cs typeface="Calibri"/>
                <a:sym typeface="Calibri"/>
              </a:rPr>
              <a:t> of nodes </a:t>
            </a:r>
            <a:r>
              <a:rPr b="1" i="1" lang="en-US" sz="2800" u="none" cap="none" strike="noStrike">
                <a:solidFill>
                  <a:schemeClr val="dk1"/>
                </a:solidFill>
                <a:latin typeface="Calibri"/>
                <a:ea typeface="Calibri"/>
                <a:cs typeface="Calibri"/>
                <a:sym typeface="Calibri"/>
              </a:rPr>
              <a:t>i</a:t>
            </a:r>
            <a:r>
              <a:rPr b="0" i="0" lang="en-US" sz="2800" u="none" cap="none" strike="noStrike">
                <a:solidFill>
                  <a:schemeClr val="dk1"/>
                </a:solidFill>
                <a:latin typeface="Calibri"/>
                <a:ea typeface="Calibri"/>
                <a:cs typeface="Calibri"/>
                <a:sym typeface="Calibri"/>
              </a:rPr>
              <a:t> points to</a:t>
            </a:r>
            <a:endParaRPr b="0" i="0" sz="1400" u="none" cap="none" strike="noStrike">
              <a:solidFill>
                <a:srgbClr val="000000"/>
              </a:solidFill>
              <a:latin typeface="Arial"/>
              <a:ea typeface="Arial"/>
              <a:cs typeface="Arial"/>
              <a:sym typeface="Arial"/>
            </a:endParaRPr>
          </a:p>
        </p:txBody>
      </p:sp>
      <p:sp>
        <p:nvSpPr>
          <p:cNvPr id="1352" name="Google Shape;1352;p76"/>
          <p:cNvSpPr/>
          <p:nvPr/>
        </p:nvSpPr>
        <p:spPr>
          <a:xfrm>
            <a:off x="4648200" y="1282005"/>
            <a:ext cx="4351683" cy="1815882"/>
          </a:xfrm>
          <a:prstGeom prst="rect">
            <a:avLst/>
          </a:prstGeom>
          <a:noFill/>
          <a:ln>
            <a:noFill/>
          </a:ln>
        </p:spPr>
        <p:txBody>
          <a:bodyPr anchorCtr="0" anchor="t" bIns="45700" lIns="91425" spcFirstLastPara="1" rIns="91425" wrap="square" tIns="45700">
            <a:spAutoFit/>
          </a:bodyPr>
          <a:lstStyle/>
          <a:p>
            <a:pPr indent="0" lvl="1"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Say we find a </a:t>
            </a:r>
            <a:r>
              <a:rPr b="1" i="0" lang="en-US" sz="2800" u="none" cap="none" strike="noStrike">
                <a:solidFill>
                  <a:srgbClr val="D60093"/>
                </a:solidFill>
                <a:latin typeface="Calibri"/>
                <a:ea typeface="Calibri"/>
                <a:cs typeface="Calibri"/>
                <a:sym typeface="Calibri"/>
              </a:rPr>
              <a:t>frequent itemset</a:t>
            </a:r>
            <a:r>
              <a:rPr b="0" i="0" lang="en-US" sz="2800" u="none" cap="none" strike="noStrike">
                <a:solidFill>
                  <a:schemeClr val="dk1"/>
                </a:solidFill>
                <a:latin typeface="Calibri"/>
                <a:ea typeface="Calibri"/>
                <a:cs typeface="Calibri"/>
                <a:sym typeface="Calibri"/>
              </a:rPr>
              <a:t> </a:t>
            </a:r>
            <a:r>
              <a:rPr b="1" i="1" lang="en-US" sz="2800" u="none" cap="none" strike="noStrike">
                <a:solidFill>
                  <a:schemeClr val="dk1"/>
                </a:solidFill>
                <a:latin typeface="Calibri"/>
                <a:ea typeface="Calibri"/>
                <a:cs typeface="Calibri"/>
                <a:sym typeface="Calibri"/>
              </a:rPr>
              <a:t>Y={a,b,c}</a:t>
            </a:r>
            <a:r>
              <a:rPr b="0" i="0" lang="en-US" sz="2800" u="none" cap="none" strike="noStrike">
                <a:solidFill>
                  <a:schemeClr val="dk1"/>
                </a:solidFill>
                <a:latin typeface="Calibri"/>
                <a:ea typeface="Calibri"/>
                <a:cs typeface="Calibri"/>
                <a:sym typeface="Calibri"/>
              </a:rPr>
              <a:t> of supp </a:t>
            </a:r>
            <a:r>
              <a:rPr b="1" i="1" lang="en-US" sz="2800" u="none" cap="none" strike="noStrike">
                <a:solidFill>
                  <a:schemeClr val="dk1"/>
                </a:solidFill>
                <a:latin typeface="Calibri"/>
                <a:ea typeface="Calibri"/>
                <a:cs typeface="Calibri"/>
                <a:sym typeface="Calibri"/>
              </a:rPr>
              <a:t>s</a:t>
            </a:r>
            <a:br>
              <a:rPr b="0" i="1" lang="en-US" sz="2800" u="none" cap="none" strike="noStrike">
                <a:solidFill>
                  <a:schemeClr val="dk1"/>
                </a:solidFill>
                <a:latin typeface="Calibri"/>
                <a:ea typeface="Calibri"/>
                <a:cs typeface="Calibri"/>
                <a:sym typeface="Calibri"/>
              </a:rPr>
            </a:br>
            <a:r>
              <a:rPr b="0" i="0" lang="en-US" sz="2800" u="none" cap="none" strike="noStrike">
                <a:solidFill>
                  <a:schemeClr val="dk1"/>
                </a:solidFill>
                <a:latin typeface="Calibri"/>
                <a:ea typeface="Calibri"/>
                <a:cs typeface="Calibri"/>
                <a:sym typeface="Calibri"/>
              </a:rPr>
              <a:t>So, there are </a:t>
            </a:r>
            <a:r>
              <a:rPr b="1" i="1" lang="en-US" sz="2800" u="none" cap="none" strike="noStrike">
                <a:solidFill>
                  <a:schemeClr val="dk1"/>
                </a:solidFill>
                <a:latin typeface="Calibri"/>
                <a:ea typeface="Calibri"/>
                <a:cs typeface="Calibri"/>
                <a:sym typeface="Calibri"/>
              </a:rPr>
              <a:t>s</a:t>
            </a:r>
            <a:r>
              <a:rPr b="0" i="0" lang="en-US" sz="2800" u="none" cap="none" strike="noStrike">
                <a:solidFill>
                  <a:schemeClr val="dk1"/>
                </a:solidFill>
                <a:latin typeface="Calibri"/>
                <a:ea typeface="Calibri"/>
                <a:cs typeface="Calibri"/>
                <a:sym typeface="Calibri"/>
              </a:rPr>
              <a:t> nodes that link or point to all of </a:t>
            </a:r>
            <a:r>
              <a:rPr b="1" i="0" lang="en-US" sz="2800" u="none" cap="none" strike="noStrike">
                <a:solidFill>
                  <a:schemeClr val="dk1"/>
                </a:solidFill>
                <a:latin typeface="Calibri"/>
                <a:ea typeface="Calibri"/>
                <a:cs typeface="Calibri"/>
                <a:sym typeface="Calibri"/>
              </a:rPr>
              <a:t>{a,b,c}</a:t>
            </a:r>
            <a:r>
              <a:rPr b="0" i="0" lang="en-US" sz="2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grpSp>
        <p:nvGrpSpPr>
          <p:cNvPr id="1353" name="Google Shape;1353;p76"/>
          <p:cNvGrpSpPr/>
          <p:nvPr/>
        </p:nvGrpSpPr>
        <p:grpSpPr>
          <a:xfrm>
            <a:off x="7624542" y="3048000"/>
            <a:ext cx="1375341" cy="1371600"/>
            <a:chOff x="3527891" y="3581400"/>
            <a:chExt cx="1375341" cy="1371600"/>
          </a:xfrm>
        </p:grpSpPr>
        <p:cxnSp>
          <p:nvCxnSpPr>
            <p:cNvPr id="1354" name="Google Shape;1354;p76"/>
            <p:cNvCxnSpPr>
              <a:stCxn id="1355" idx="6"/>
              <a:endCxn id="1356"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357" name="Google Shape;1357;p76"/>
            <p:cNvCxnSpPr>
              <a:stCxn id="1355" idx="6"/>
              <a:endCxn id="1358"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359" name="Google Shape;1359;p76"/>
            <p:cNvCxnSpPr>
              <a:stCxn id="1355" idx="6"/>
              <a:endCxn id="1360"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cxnSp>
          <p:nvCxnSpPr>
            <p:cNvPr id="1361" name="Google Shape;1361;p76"/>
            <p:cNvCxnSpPr>
              <a:stCxn id="1355" idx="6"/>
              <a:endCxn id="1362" idx="2"/>
            </p:cNvCxnSpPr>
            <p:nvPr/>
          </p:nvCxnSpPr>
          <p:spPr>
            <a:xfrm>
              <a:off x="3756491" y="4305300"/>
              <a:ext cx="918000" cy="533400"/>
            </a:xfrm>
            <a:prstGeom prst="straightConnector1">
              <a:avLst/>
            </a:prstGeom>
            <a:noFill/>
            <a:ln cap="flat" cmpd="sng" w="22225">
              <a:solidFill>
                <a:srgbClr val="7F7F7F"/>
              </a:solidFill>
              <a:prstDash val="solid"/>
              <a:round/>
              <a:headEnd len="sm" w="sm" type="none"/>
              <a:tailEnd len="med" w="med" type="stealth"/>
            </a:ln>
          </p:spPr>
        </p:cxnSp>
        <p:sp>
          <p:nvSpPr>
            <p:cNvPr id="1355" name="Google Shape;1355;p76"/>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z</a:t>
              </a:r>
              <a:endParaRPr b="0" i="0" sz="1400" u="none" cap="none" strike="noStrike">
                <a:solidFill>
                  <a:srgbClr val="000000"/>
                </a:solidFill>
                <a:latin typeface="Arial"/>
                <a:ea typeface="Arial"/>
                <a:cs typeface="Arial"/>
                <a:sym typeface="Arial"/>
              </a:endParaRPr>
            </a:p>
          </p:txBody>
        </p:sp>
        <p:sp>
          <p:nvSpPr>
            <p:cNvPr id="1360" name="Google Shape;1360;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1356" name="Google Shape;1356;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62" name="Google Shape;1362;p76"/>
            <p:cNvSpPr/>
            <p:nvPr/>
          </p:nvSpPr>
          <p:spPr>
            <a:xfrm>
              <a:off x="4674632" y="4724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58" name="Google Shape;1358;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Tahoma"/>
                <a:ea typeface="Tahoma"/>
                <a:cs typeface="Tahoma"/>
                <a:sym typeface="Tahoma"/>
              </a:endParaRPr>
            </a:p>
          </p:txBody>
        </p:sp>
      </p:grpSp>
      <p:grpSp>
        <p:nvGrpSpPr>
          <p:cNvPr id="1363" name="Google Shape;1363;p76"/>
          <p:cNvGrpSpPr/>
          <p:nvPr/>
        </p:nvGrpSpPr>
        <p:grpSpPr>
          <a:xfrm>
            <a:off x="6016059" y="3124200"/>
            <a:ext cx="1375341" cy="990600"/>
            <a:chOff x="3527891" y="3581400"/>
            <a:chExt cx="1375341" cy="990600"/>
          </a:xfrm>
        </p:grpSpPr>
        <p:cxnSp>
          <p:nvCxnSpPr>
            <p:cNvPr id="1364" name="Google Shape;1364;p76"/>
            <p:cNvCxnSpPr>
              <a:stCxn id="1365" idx="6"/>
              <a:endCxn id="1366" idx="2"/>
            </p:cNvCxnSpPr>
            <p:nvPr/>
          </p:nvCxnSpPr>
          <p:spPr>
            <a:xfrm>
              <a:off x="3756491" y="4305300"/>
              <a:ext cx="918000" cy="152400"/>
            </a:xfrm>
            <a:prstGeom prst="straightConnector1">
              <a:avLst/>
            </a:prstGeom>
            <a:noFill/>
            <a:ln cap="flat" cmpd="sng" w="22225">
              <a:solidFill>
                <a:srgbClr val="7F7F7F"/>
              </a:solidFill>
              <a:prstDash val="solid"/>
              <a:round/>
              <a:headEnd len="sm" w="sm" type="none"/>
              <a:tailEnd len="med" w="med" type="stealth"/>
            </a:ln>
          </p:spPr>
        </p:cxnSp>
        <p:cxnSp>
          <p:nvCxnSpPr>
            <p:cNvPr id="1367" name="Google Shape;1367;p76"/>
            <p:cNvCxnSpPr>
              <a:stCxn id="1365" idx="6"/>
              <a:endCxn id="1368" idx="2"/>
            </p:cNvCxnSpPr>
            <p:nvPr/>
          </p:nvCxnSpPr>
          <p:spPr>
            <a:xfrm flipH="1" rot="10800000">
              <a:off x="3756491" y="3695700"/>
              <a:ext cx="918000" cy="609600"/>
            </a:xfrm>
            <a:prstGeom prst="straightConnector1">
              <a:avLst/>
            </a:prstGeom>
            <a:noFill/>
            <a:ln cap="flat" cmpd="sng" w="22225">
              <a:solidFill>
                <a:srgbClr val="7F7F7F"/>
              </a:solidFill>
              <a:prstDash val="solid"/>
              <a:round/>
              <a:headEnd len="sm" w="sm" type="none"/>
              <a:tailEnd len="med" w="med" type="stealth"/>
            </a:ln>
          </p:spPr>
        </p:cxnSp>
        <p:cxnSp>
          <p:nvCxnSpPr>
            <p:cNvPr id="1369" name="Google Shape;1369;p76"/>
            <p:cNvCxnSpPr>
              <a:stCxn id="1365" idx="6"/>
              <a:endCxn id="1370" idx="2"/>
            </p:cNvCxnSpPr>
            <p:nvPr/>
          </p:nvCxnSpPr>
          <p:spPr>
            <a:xfrm flipH="1" rot="10800000">
              <a:off x="3756491" y="4076700"/>
              <a:ext cx="918000" cy="228600"/>
            </a:xfrm>
            <a:prstGeom prst="straightConnector1">
              <a:avLst/>
            </a:prstGeom>
            <a:noFill/>
            <a:ln cap="flat" cmpd="sng" w="22225">
              <a:solidFill>
                <a:srgbClr val="7F7F7F"/>
              </a:solidFill>
              <a:prstDash val="solid"/>
              <a:round/>
              <a:headEnd len="sm" w="sm" type="none"/>
              <a:tailEnd len="med" w="med" type="stealth"/>
            </a:ln>
          </p:spPr>
        </p:cxnSp>
        <p:sp>
          <p:nvSpPr>
            <p:cNvPr id="1365" name="Google Shape;1365;p76"/>
            <p:cNvSpPr/>
            <p:nvPr/>
          </p:nvSpPr>
          <p:spPr>
            <a:xfrm>
              <a:off x="3527891" y="4191000"/>
              <a:ext cx="228600" cy="228600"/>
            </a:xfrm>
            <a:prstGeom prst="ellipse">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y</a:t>
              </a:r>
              <a:endParaRPr b="0" i="0" sz="1400" u="none" cap="none" strike="noStrike">
                <a:solidFill>
                  <a:srgbClr val="000000"/>
                </a:solidFill>
                <a:latin typeface="Arial"/>
                <a:ea typeface="Arial"/>
                <a:cs typeface="Arial"/>
                <a:sym typeface="Arial"/>
              </a:endParaRPr>
            </a:p>
          </p:txBody>
        </p:sp>
        <p:sp>
          <p:nvSpPr>
            <p:cNvPr id="1370" name="Google Shape;1370;p76"/>
            <p:cNvSpPr/>
            <p:nvPr/>
          </p:nvSpPr>
          <p:spPr>
            <a:xfrm>
              <a:off x="4674632" y="3962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66" name="Google Shape;1366;p76"/>
            <p:cNvSpPr/>
            <p:nvPr/>
          </p:nvSpPr>
          <p:spPr>
            <a:xfrm>
              <a:off x="4674632" y="4343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68" name="Google Shape;1368;p76"/>
            <p:cNvSpPr/>
            <p:nvPr/>
          </p:nvSpPr>
          <p:spPr>
            <a:xfrm>
              <a:off x="4674632" y="3581400"/>
              <a:ext cx="228600" cy="228600"/>
            </a:xfrm>
            <a:prstGeom prst="ellipse">
              <a:avLst/>
            </a:prstGeom>
            <a:solidFill>
              <a:srgbClr val="0000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grpSp>
      <p:sp>
        <p:nvSpPr>
          <p:cNvPr id="1371" name="Google Shape;1371;p76"/>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77"/>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Example</a:t>
            </a:r>
            <a:endParaRPr/>
          </a:p>
        </p:txBody>
      </p:sp>
      <p:sp>
        <p:nvSpPr>
          <p:cNvPr id="1378" name="Google Shape;1378;p77"/>
          <p:cNvSpPr txBox="1"/>
          <p:nvPr>
            <p:ph idx="1" type="body"/>
          </p:nvPr>
        </p:nvSpPr>
        <p:spPr>
          <a:xfrm>
            <a:off x="2819400" y="1295400"/>
            <a:ext cx="6248400" cy="5257801"/>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0000FF"/>
                </a:solidFill>
              </a:rPr>
              <a:t>Support threshold s=2</a:t>
            </a:r>
            <a:endParaRPr/>
          </a:p>
          <a:p>
            <a:pPr indent="-285750" lvl="1" marL="742950" rtl="0" algn="l">
              <a:lnSpc>
                <a:spcPct val="100000"/>
              </a:lnSpc>
              <a:spcBef>
                <a:spcPts val="480"/>
              </a:spcBef>
              <a:spcAft>
                <a:spcPts val="0"/>
              </a:spcAft>
              <a:buSzPts val="2400"/>
              <a:buChar char="⮚"/>
            </a:pPr>
            <a:r>
              <a:rPr b="1" lang="en-US"/>
              <a:t>{b,d}</a:t>
            </a:r>
            <a:r>
              <a:rPr lang="en-US"/>
              <a:t>: support 3</a:t>
            </a:r>
            <a:endParaRPr/>
          </a:p>
          <a:p>
            <a:pPr indent="-285750" lvl="1" marL="742950" rtl="0" algn="l">
              <a:lnSpc>
                <a:spcPct val="100000"/>
              </a:lnSpc>
              <a:spcBef>
                <a:spcPts val="480"/>
              </a:spcBef>
              <a:spcAft>
                <a:spcPts val="0"/>
              </a:spcAft>
              <a:buSzPts val="2400"/>
              <a:buChar char="⮚"/>
            </a:pPr>
            <a:r>
              <a:rPr b="1" lang="en-US"/>
              <a:t>{e,f}</a:t>
            </a:r>
            <a:r>
              <a:rPr lang="en-US"/>
              <a:t>: support 2</a:t>
            </a:r>
            <a:endParaRPr/>
          </a:p>
          <a:p>
            <a:pPr indent="-342900" lvl="0" marL="342900" rtl="0" algn="l">
              <a:lnSpc>
                <a:spcPct val="100000"/>
              </a:lnSpc>
              <a:spcBef>
                <a:spcPts val="560"/>
              </a:spcBef>
              <a:spcAft>
                <a:spcPts val="0"/>
              </a:spcAft>
              <a:buSzPts val="2800"/>
              <a:buFont typeface="Noto Sans Symbols"/>
              <a:buChar char="❑"/>
            </a:pPr>
            <a:r>
              <a:rPr b="1" lang="en-US"/>
              <a:t>And we just found 2 bipartite subgraphs:</a:t>
            </a:r>
            <a:endParaRPr/>
          </a:p>
          <a:p>
            <a:pPr indent="-165100" lvl="0" marL="342900" rtl="0" algn="l">
              <a:lnSpc>
                <a:spcPct val="100000"/>
              </a:lnSpc>
              <a:spcBef>
                <a:spcPts val="560"/>
              </a:spcBef>
              <a:spcAft>
                <a:spcPts val="0"/>
              </a:spcAft>
              <a:buSzPts val="2800"/>
              <a:buFont typeface="Noto Sans Symbols"/>
              <a:buNone/>
            </a:pPr>
            <a:r>
              <a:t/>
            </a:r>
            <a:endParaRPr/>
          </a:p>
        </p:txBody>
      </p:sp>
      <p:cxnSp>
        <p:nvCxnSpPr>
          <p:cNvPr id="1379" name="Google Shape;1379;p77"/>
          <p:cNvCxnSpPr>
            <a:stCxn id="1380" idx="5"/>
            <a:endCxn id="1381" idx="1"/>
          </p:cNvCxnSpPr>
          <p:nvPr/>
        </p:nvCxnSpPr>
        <p:spPr>
          <a:xfrm>
            <a:off x="687674" y="1708150"/>
            <a:ext cx="1360500" cy="797400"/>
          </a:xfrm>
          <a:prstGeom prst="straightConnector1">
            <a:avLst/>
          </a:prstGeom>
          <a:noFill/>
          <a:ln cap="flat" cmpd="sng" w="28575">
            <a:solidFill>
              <a:schemeClr val="dk1"/>
            </a:solidFill>
            <a:prstDash val="solid"/>
            <a:round/>
            <a:headEnd len="sm" w="sm" type="none"/>
            <a:tailEnd len="med" w="med" type="stealth"/>
          </a:ln>
        </p:spPr>
      </p:cxnSp>
      <p:cxnSp>
        <p:nvCxnSpPr>
          <p:cNvPr id="1382" name="Google Shape;1382;p77"/>
          <p:cNvCxnSpPr>
            <a:stCxn id="1383" idx="7"/>
            <a:endCxn id="1384" idx="2"/>
          </p:cNvCxnSpPr>
          <p:nvPr/>
        </p:nvCxnSpPr>
        <p:spPr>
          <a:xfrm flipH="1" rot="10800000">
            <a:off x="687674" y="1497575"/>
            <a:ext cx="1396200" cy="667800"/>
          </a:xfrm>
          <a:prstGeom prst="straightConnector1">
            <a:avLst/>
          </a:prstGeom>
          <a:noFill/>
          <a:ln cap="flat" cmpd="sng" w="28575">
            <a:solidFill>
              <a:schemeClr val="dk1"/>
            </a:solidFill>
            <a:prstDash val="solid"/>
            <a:round/>
            <a:headEnd len="sm" w="sm" type="none"/>
            <a:tailEnd len="med" w="med" type="stealth"/>
          </a:ln>
        </p:spPr>
      </p:cxnSp>
      <p:cxnSp>
        <p:nvCxnSpPr>
          <p:cNvPr id="1385" name="Google Shape;1385;p77"/>
          <p:cNvCxnSpPr>
            <a:stCxn id="1384" idx="4"/>
            <a:endCxn id="1381" idx="0"/>
          </p:cNvCxnSpPr>
          <p:nvPr/>
        </p:nvCxnSpPr>
        <p:spPr>
          <a:xfrm flipH="1">
            <a:off x="2177524" y="1680537"/>
            <a:ext cx="89100" cy="771300"/>
          </a:xfrm>
          <a:prstGeom prst="straightConnector1">
            <a:avLst/>
          </a:prstGeom>
          <a:noFill/>
          <a:ln cap="flat" cmpd="sng" w="28575">
            <a:solidFill>
              <a:schemeClr val="dk1"/>
            </a:solidFill>
            <a:prstDash val="solid"/>
            <a:round/>
            <a:headEnd len="sm" w="sm" type="none"/>
            <a:tailEnd len="med" w="med" type="stealth"/>
          </a:ln>
        </p:spPr>
      </p:cxnSp>
      <p:cxnSp>
        <p:nvCxnSpPr>
          <p:cNvPr id="1386" name="Google Shape;1386;p77"/>
          <p:cNvCxnSpPr>
            <a:stCxn id="1381" idx="2"/>
            <a:endCxn id="1383" idx="5"/>
          </p:cNvCxnSpPr>
          <p:nvPr/>
        </p:nvCxnSpPr>
        <p:spPr>
          <a:xfrm rot="10800000">
            <a:off x="687614" y="2424147"/>
            <a:ext cx="1307100" cy="210600"/>
          </a:xfrm>
          <a:prstGeom prst="straightConnector1">
            <a:avLst/>
          </a:prstGeom>
          <a:noFill/>
          <a:ln cap="flat" cmpd="sng" w="28575">
            <a:solidFill>
              <a:schemeClr val="dk1"/>
            </a:solidFill>
            <a:prstDash val="solid"/>
            <a:round/>
            <a:headEnd len="med" w="med" type="stealth"/>
            <a:tailEnd len="sm" w="sm" type="none"/>
          </a:ln>
        </p:spPr>
      </p:cxnSp>
      <p:cxnSp>
        <p:nvCxnSpPr>
          <p:cNvPr id="1387" name="Google Shape;1387;p77"/>
          <p:cNvCxnSpPr>
            <a:stCxn id="1380" idx="4"/>
            <a:endCxn id="1383" idx="0"/>
          </p:cNvCxnSpPr>
          <p:nvPr/>
        </p:nvCxnSpPr>
        <p:spPr>
          <a:xfrm>
            <a:off x="558358" y="1761714"/>
            <a:ext cx="0" cy="350100"/>
          </a:xfrm>
          <a:prstGeom prst="straightConnector1">
            <a:avLst/>
          </a:prstGeom>
          <a:noFill/>
          <a:ln cap="flat" cmpd="sng" w="28575">
            <a:solidFill>
              <a:schemeClr val="dk1"/>
            </a:solidFill>
            <a:prstDash val="solid"/>
            <a:round/>
            <a:headEnd len="sm" w="sm" type="none"/>
            <a:tailEnd len="med" w="med" type="stealth"/>
          </a:ln>
        </p:spPr>
      </p:cxnSp>
      <p:cxnSp>
        <p:nvCxnSpPr>
          <p:cNvPr id="1388" name="Google Shape;1388;p77"/>
          <p:cNvCxnSpPr>
            <a:stCxn id="1383" idx="4"/>
            <a:endCxn id="1389" idx="0"/>
          </p:cNvCxnSpPr>
          <p:nvPr/>
        </p:nvCxnSpPr>
        <p:spPr>
          <a:xfrm>
            <a:off x="558358" y="2477571"/>
            <a:ext cx="98400" cy="763800"/>
          </a:xfrm>
          <a:prstGeom prst="straightConnector1">
            <a:avLst/>
          </a:prstGeom>
          <a:noFill/>
          <a:ln cap="flat" cmpd="sng" w="28575">
            <a:solidFill>
              <a:schemeClr val="dk1"/>
            </a:solidFill>
            <a:prstDash val="solid"/>
            <a:round/>
            <a:headEnd len="sm" w="sm" type="none"/>
            <a:tailEnd len="med" w="med" type="stealth"/>
          </a:ln>
        </p:spPr>
      </p:cxnSp>
      <p:cxnSp>
        <p:nvCxnSpPr>
          <p:cNvPr id="1390" name="Google Shape;1390;p77"/>
          <p:cNvCxnSpPr>
            <a:stCxn id="1384" idx="1"/>
            <a:endCxn id="1380" idx="6"/>
          </p:cNvCxnSpPr>
          <p:nvPr/>
        </p:nvCxnSpPr>
        <p:spPr>
          <a:xfrm flipH="1">
            <a:off x="741108" y="1368341"/>
            <a:ext cx="1396200" cy="210600"/>
          </a:xfrm>
          <a:prstGeom prst="straightConnector1">
            <a:avLst/>
          </a:prstGeom>
          <a:noFill/>
          <a:ln cap="flat" cmpd="sng" w="28575">
            <a:solidFill>
              <a:schemeClr val="dk1"/>
            </a:solidFill>
            <a:prstDash val="solid"/>
            <a:round/>
            <a:headEnd len="med" w="med" type="stealth"/>
            <a:tailEnd len="sm" w="sm" type="none"/>
          </a:ln>
        </p:spPr>
      </p:cxnSp>
      <p:cxnSp>
        <p:nvCxnSpPr>
          <p:cNvPr id="1391" name="Google Shape;1391;p77"/>
          <p:cNvCxnSpPr>
            <a:stCxn id="1381" idx="3"/>
            <a:endCxn id="1389" idx="6"/>
          </p:cNvCxnSpPr>
          <p:nvPr/>
        </p:nvCxnSpPr>
        <p:spPr>
          <a:xfrm flipH="1">
            <a:off x="839578" y="2764063"/>
            <a:ext cx="1208700" cy="660300"/>
          </a:xfrm>
          <a:prstGeom prst="straightConnector1">
            <a:avLst/>
          </a:prstGeom>
          <a:noFill/>
          <a:ln cap="flat" cmpd="sng" w="28575">
            <a:solidFill>
              <a:schemeClr val="dk1"/>
            </a:solidFill>
            <a:prstDash val="solid"/>
            <a:round/>
            <a:headEnd len="sm" w="sm" type="none"/>
            <a:tailEnd len="med" w="med" type="stealth"/>
          </a:ln>
        </p:spPr>
      </p:cxnSp>
      <p:cxnSp>
        <p:nvCxnSpPr>
          <p:cNvPr id="1392" name="Google Shape;1392;p77"/>
          <p:cNvCxnSpPr>
            <a:stCxn id="1383" idx="5"/>
            <a:endCxn id="1393" idx="1"/>
          </p:cNvCxnSpPr>
          <p:nvPr/>
        </p:nvCxnSpPr>
        <p:spPr>
          <a:xfrm>
            <a:off x="687674" y="2424007"/>
            <a:ext cx="830400" cy="1053900"/>
          </a:xfrm>
          <a:prstGeom prst="straightConnector1">
            <a:avLst/>
          </a:prstGeom>
          <a:noFill/>
          <a:ln cap="flat" cmpd="sng" w="28575">
            <a:solidFill>
              <a:schemeClr val="dk1"/>
            </a:solidFill>
            <a:prstDash val="solid"/>
            <a:round/>
            <a:headEnd len="sm" w="sm" type="none"/>
            <a:tailEnd len="med" w="med" type="stealth"/>
          </a:ln>
        </p:spPr>
      </p:cxnSp>
      <p:cxnSp>
        <p:nvCxnSpPr>
          <p:cNvPr id="1394" name="Google Shape;1394;p77"/>
          <p:cNvCxnSpPr>
            <a:stCxn id="1381" idx="4"/>
            <a:endCxn id="1393" idx="7"/>
          </p:cNvCxnSpPr>
          <p:nvPr/>
        </p:nvCxnSpPr>
        <p:spPr>
          <a:xfrm flipH="1">
            <a:off x="1776794" y="2817627"/>
            <a:ext cx="400800" cy="660300"/>
          </a:xfrm>
          <a:prstGeom prst="straightConnector1">
            <a:avLst/>
          </a:prstGeom>
          <a:noFill/>
          <a:ln cap="flat" cmpd="sng" w="28575">
            <a:solidFill>
              <a:schemeClr val="dk1"/>
            </a:solidFill>
            <a:prstDash val="solid"/>
            <a:round/>
            <a:headEnd len="sm" w="sm" type="none"/>
            <a:tailEnd len="med" w="med" type="stealth"/>
          </a:ln>
        </p:spPr>
      </p:cxnSp>
      <p:sp>
        <p:nvSpPr>
          <p:cNvPr id="1383" name="Google Shape;1383;p77"/>
          <p:cNvSpPr/>
          <p:nvPr/>
        </p:nvSpPr>
        <p:spPr>
          <a:xfrm>
            <a:off x="375478" y="2111811"/>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80" name="Google Shape;1380;p77"/>
          <p:cNvSpPr/>
          <p:nvPr/>
        </p:nvSpPr>
        <p:spPr>
          <a:xfrm>
            <a:off x="375478" y="1395954"/>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1384" name="Google Shape;1384;p77"/>
          <p:cNvSpPr/>
          <p:nvPr/>
        </p:nvSpPr>
        <p:spPr>
          <a:xfrm>
            <a:off x="2083744" y="1314777"/>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381" name="Google Shape;1381;p77"/>
          <p:cNvSpPr/>
          <p:nvPr/>
        </p:nvSpPr>
        <p:spPr>
          <a:xfrm>
            <a:off x="1994714" y="2451867"/>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sp>
        <p:nvSpPr>
          <p:cNvPr id="1393" name="Google Shape;1393;p77"/>
          <p:cNvSpPr/>
          <p:nvPr/>
        </p:nvSpPr>
        <p:spPr>
          <a:xfrm>
            <a:off x="1464453" y="3424234"/>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f</a:t>
            </a:r>
            <a:endParaRPr b="0" i="0" sz="1400" u="none" cap="none" strike="noStrike">
              <a:solidFill>
                <a:srgbClr val="000000"/>
              </a:solidFill>
              <a:latin typeface="Arial"/>
              <a:ea typeface="Arial"/>
              <a:cs typeface="Arial"/>
              <a:sym typeface="Arial"/>
            </a:endParaRPr>
          </a:p>
        </p:txBody>
      </p:sp>
      <p:sp>
        <p:nvSpPr>
          <p:cNvPr id="1395" name="Google Shape;1395;p77"/>
          <p:cNvSpPr txBox="1"/>
          <p:nvPr/>
        </p:nvSpPr>
        <p:spPr>
          <a:xfrm>
            <a:off x="381000" y="3733800"/>
            <a:ext cx="2012089"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Arial"/>
                <a:ea typeface="Arial"/>
                <a:cs typeface="Arial"/>
                <a:sym typeface="Arial"/>
              </a:rPr>
              <a:t>Itemsets: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 = {b,c,d}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b = {d}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c = {b,d,e,f}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d = {e,f}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e = {b,d}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f  = {}</a:t>
            </a:r>
            <a:endParaRPr b="0" i="0" sz="1400" u="none" cap="none" strike="noStrike">
              <a:solidFill>
                <a:srgbClr val="000000"/>
              </a:solidFill>
              <a:latin typeface="Arial"/>
              <a:ea typeface="Arial"/>
              <a:cs typeface="Arial"/>
              <a:sym typeface="Arial"/>
            </a:endParaRPr>
          </a:p>
        </p:txBody>
      </p:sp>
      <p:cxnSp>
        <p:nvCxnSpPr>
          <p:cNvPr id="1396" name="Google Shape;1396;p77"/>
          <p:cNvCxnSpPr/>
          <p:nvPr/>
        </p:nvCxnSpPr>
        <p:spPr>
          <a:xfrm flipH="1" rot="10800000">
            <a:off x="807720" y="2712720"/>
            <a:ext cx="1211580" cy="632460"/>
          </a:xfrm>
          <a:prstGeom prst="straightConnector1">
            <a:avLst/>
          </a:prstGeom>
          <a:noFill/>
          <a:ln cap="flat" cmpd="sng" w="28575">
            <a:solidFill>
              <a:schemeClr val="dk1"/>
            </a:solidFill>
            <a:prstDash val="solid"/>
            <a:round/>
            <a:headEnd len="sm" w="sm" type="none"/>
            <a:tailEnd len="med" w="med" type="stealth"/>
          </a:ln>
        </p:spPr>
      </p:cxnSp>
      <p:cxnSp>
        <p:nvCxnSpPr>
          <p:cNvPr id="1397" name="Google Shape;1397;p77"/>
          <p:cNvCxnSpPr>
            <a:endCxn id="1384" idx="3"/>
          </p:cNvCxnSpPr>
          <p:nvPr/>
        </p:nvCxnSpPr>
        <p:spPr>
          <a:xfrm flipH="1" rot="10800000">
            <a:off x="748008" y="1626973"/>
            <a:ext cx="1389300" cy="1645200"/>
          </a:xfrm>
          <a:prstGeom prst="straightConnector1">
            <a:avLst/>
          </a:prstGeom>
          <a:noFill/>
          <a:ln cap="flat" cmpd="sng" w="28575">
            <a:solidFill>
              <a:schemeClr val="dk1"/>
            </a:solidFill>
            <a:prstDash val="solid"/>
            <a:round/>
            <a:headEnd len="sm" w="sm" type="none"/>
            <a:tailEnd len="med" w="med" type="stealth"/>
          </a:ln>
        </p:spPr>
      </p:cxnSp>
      <p:sp>
        <p:nvSpPr>
          <p:cNvPr id="1389" name="Google Shape;1389;p77"/>
          <p:cNvSpPr/>
          <p:nvPr/>
        </p:nvSpPr>
        <p:spPr>
          <a:xfrm>
            <a:off x="473903" y="3241354"/>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e</a:t>
            </a:r>
            <a:endParaRPr b="0" i="0" sz="1400" u="none" cap="none" strike="noStrike">
              <a:solidFill>
                <a:srgbClr val="000000"/>
              </a:solidFill>
              <a:latin typeface="Arial"/>
              <a:ea typeface="Arial"/>
              <a:cs typeface="Arial"/>
              <a:sym typeface="Arial"/>
            </a:endParaRPr>
          </a:p>
        </p:txBody>
      </p:sp>
      <p:cxnSp>
        <p:nvCxnSpPr>
          <p:cNvPr id="1398" name="Google Shape;1398;p77"/>
          <p:cNvCxnSpPr>
            <a:stCxn id="1399" idx="5"/>
            <a:endCxn id="1400" idx="1"/>
          </p:cNvCxnSpPr>
          <p:nvPr/>
        </p:nvCxnSpPr>
        <p:spPr>
          <a:xfrm>
            <a:off x="3588796" y="4578036"/>
            <a:ext cx="1360500" cy="797400"/>
          </a:xfrm>
          <a:prstGeom prst="straightConnector1">
            <a:avLst/>
          </a:prstGeom>
          <a:noFill/>
          <a:ln cap="flat" cmpd="sng" w="28575">
            <a:solidFill>
              <a:schemeClr val="dk1"/>
            </a:solidFill>
            <a:prstDash val="solid"/>
            <a:round/>
            <a:headEnd len="sm" w="sm" type="none"/>
            <a:tailEnd len="med" w="med" type="stealth"/>
          </a:ln>
        </p:spPr>
      </p:cxnSp>
      <p:cxnSp>
        <p:nvCxnSpPr>
          <p:cNvPr id="1401" name="Google Shape;1401;p77"/>
          <p:cNvCxnSpPr>
            <a:stCxn id="1402" idx="7"/>
            <a:endCxn id="1403" idx="2"/>
          </p:cNvCxnSpPr>
          <p:nvPr/>
        </p:nvCxnSpPr>
        <p:spPr>
          <a:xfrm flipH="1" rot="10800000">
            <a:off x="3588796" y="4367461"/>
            <a:ext cx="1396200" cy="667800"/>
          </a:xfrm>
          <a:prstGeom prst="straightConnector1">
            <a:avLst/>
          </a:prstGeom>
          <a:noFill/>
          <a:ln cap="flat" cmpd="sng" w="28575">
            <a:solidFill>
              <a:schemeClr val="dk1"/>
            </a:solidFill>
            <a:prstDash val="solid"/>
            <a:round/>
            <a:headEnd len="sm" w="sm" type="none"/>
            <a:tailEnd len="med" w="med" type="stealth"/>
          </a:ln>
        </p:spPr>
      </p:cxnSp>
      <p:cxnSp>
        <p:nvCxnSpPr>
          <p:cNvPr id="1404" name="Google Shape;1404;p77"/>
          <p:cNvCxnSpPr>
            <a:stCxn id="1400" idx="2"/>
            <a:endCxn id="1402" idx="5"/>
          </p:cNvCxnSpPr>
          <p:nvPr/>
        </p:nvCxnSpPr>
        <p:spPr>
          <a:xfrm rot="10800000">
            <a:off x="3588736" y="5294033"/>
            <a:ext cx="1307100" cy="210600"/>
          </a:xfrm>
          <a:prstGeom prst="straightConnector1">
            <a:avLst/>
          </a:prstGeom>
          <a:noFill/>
          <a:ln cap="flat" cmpd="sng" w="28575">
            <a:solidFill>
              <a:schemeClr val="dk1"/>
            </a:solidFill>
            <a:prstDash val="solid"/>
            <a:round/>
            <a:headEnd len="med" w="med" type="stealth"/>
            <a:tailEnd len="sm" w="sm" type="none"/>
          </a:ln>
        </p:spPr>
      </p:cxnSp>
      <p:cxnSp>
        <p:nvCxnSpPr>
          <p:cNvPr id="1405" name="Google Shape;1405;p77"/>
          <p:cNvCxnSpPr>
            <a:stCxn id="1403" idx="1"/>
            <a:endCxn id="1399" idx="6"/>
          </p:cNvCxnSpPr>
          <p:nvPr/>
        </p:nvCxnSpPr>
        <p:spPr>
          <a:xfrm flipH="1">
            <a:off x="3642230" y="4238227"/>
            <a:ext cx="1396200" cy="210600"/>
          </a:xfrm>
          <a:prstGeom prst="straightConnector1">
            <a:avLst/>
          </a:prstGeom>
          <a:noFill/>
          <a:ln cap="flat" cmpd="sng" w="28575">
            <a:solidFill>
              <a:schemeClr val="dk1"/>
            </a:solidFill>
            <a:prstDash val="solid"/>
            <a:round/>
            <a:headEnd len="med" w="med" type="stealth"/>
            <a:tailEnd len="sm" w="sm" type="none"/>
          </a:ln>
        </p:spPr>
      </p:cxnSp>
      <p:sp>
        <p:nvSpPr>
          <p:cNvPr id="1402" name="Google Shape;1402;p77"/>
          <p:cNvSpPr/>
          <p:nvPr/>
        </p:nvSpPr>
        <p:spPr>
          <a:xfrm>
            <a:off x="3276600" y="4981697"/>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399" name="Google Shape;1399;p77"/>
          <p:cNvSpPr/>
          <p:nvPr/>
        </p:nvSpPr>
        <p:spPr>
          <a:xfrm>
            <a:off x="3276600" y="4265840"/>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a</a:t>
            </a:r>
            <a:endParaRPr b="0" i="0" sz="1400" u="none" cap="none" strike="noStrike">
              <a:solidFill>
                <a:srgbClr val="000000"/>
              </a:solidFill>
              <a:latin typeface="Arial"/>
              <a:ea typeface="Arial"/>
              <a:cs typeface="Arial"/>
              <a:sym typeface="Arial"/>
            </a:endParaRPr>
          </a:p>
        </p:txBody>
      </p:sp>
      <p:sp>
        <p:nvSpPr>
          <p:cNvPr id="1403" name="Google Shape;1403;p77"/>
          <p:cNvSpPr/>
          <p:nvPr/>
        </p:nvSpPr>
        <p:spPr>
          <a:xfrm>
            <a:off x="4984866" y="4184663"/>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b</a:t>
            </a:r>
            <a:endParaRPr b="0" i="0" sz="1400" u="none" cap="none" strike="noStrike">
              <a:solidFill>
                <a:srgbClr val="000000"/>
              </a:solidFill>
              <a:latin typeface="Arial"/>
              <a:ea typeface="Arial"/>
              <a:cs typeface="Arial"/>
              <a:sym typeface="Arial"/>
            </a:endParaRPr>
          </a:p>
        </p:txBody>
      </p:sp>
      <p:sp>
        <p:nvSpPr>
          <p:cNvPr id="1400" name="Google Shape;1400;p77"/>
          <p:cNvSpPr/>
          <p:nvPr/>
        </p:nvSpPr>
        <p:spPr>
          <a:xfrm>
            <a:off x="4895836" y="5321753"/>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cxnSp>
        <p:nvCxnSpPr>
          <p:cNvPr id="1406" name="Google Shape;1406;p77"/>
          <p:cNvCxnSpPr/>
          <p:nvPr/>
        </p:nvCxnSpPr>
        <p:spPr>
          <a:xfrm flipH="1" rot="10800000">
            <a:off x="3708842" y="5582606"/>
            <a:ext cx="1211580" cy="632460"/>
          </a:xfrm>
          <a:prstGeom prst="straightConnector1">
            <a:avLst/>
          </a:prstGeom>
          <a:noFill/>
          <a:ln cap="flat" cmpd="sng" w="28575">
            <a:solidFill>
              <a:schemeClr val="dk1"/>
            </a:solidFill>
            <a:prstDash val="solid"/>
            <a:round/>
            <a:headEnd len="sm" w="sm" type="none"/>
            <a:tailEnd len="med" w="med" type="stealth"/>
          </a:ln>
        </p:spPr>
      </p:cxnSp>
      <p:cxnSp>
        <p:nvCxnSpPr>
          <p:cNvPr id="1407" name="Google Shape;1407;p77"/>
          <p:cNvCxnSpPr>
            <a:endCxn id="1403" idx="3"/>
          </p:cNvCxnSpPr>
          <p:nvPr/>
        </p:nvCxnSpPr>
        <p:spPr>
          <a:xfrm flipH="1" rot="10800000">
            <a:off x="3649130" y="4496859"/>
            <a:ext cx="1389300" cy="1645200"/>
          </a:xfrm>
          <a:prstGeom prst="straightConnector1">
            <a:avLst/>
          </a:prstGeom>
          <a:noFill/>
          <a:ln cap="flat" cmpd="sng" w="28575">
            <a:solidFill>
              <a:schemeClr val="dk1"/>
            </a:solidFill>
            <a:prstDash val="solid"/>
            <a:round/>
            <a:headEnd len="sm" w="sm" type="none"/>
            <a:tailEnd len="med" w="med" type="stealth"/>
          </a:ln>
        </p:spPr>
      </p:cxnSp>
      <p:sp>
        <p:nvSpPr>
          <p:cNvPr id="1408" name="Google Shape;1408;p77"/>
          <p:cNvSpPr/>
          <p:nvPr/>
        </p:nvSpPr>
        <p:spPr>
          <a:xfrm>
            <a:off x="3375025" y="6111240"/>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e</a:t>
            </a:r>
            <a:endParaRPr b="0" i="0" sz="1400" u="none" cap="none" strike="noStrike">
              <a:solidFill>
                <a:srgbClr val="000000"/>
              </a:solidFill>
              <a:latin typeface="Arial"/>
              <a:ea typeface="Arial"/>
              <a:cs typeface="Arial"/>
              <a:sym typeface="Arial"/>
            </a:endParaRPr>
          </a:p>
        </p:txBody>
      </p:sp>
      <p:cxnSp>
        <p:nvCxnSpPr>
          <p:cNvPr id="1409" name="Google Shape;1409;p77"/>
          <p:cNvCxnSpPr>
            <a:stCxn id="1410" idx="4"/>
            <a:endCxn id="1411" idx="0"/>
          </p:cNvCxnSpPr>
          <p:nvPr/>
        </p:nvCxnSpPr>
        <p:spPr>
          <a:xfrm>
            <a:off x="6732284" y="4632960"/>
            <a:ext cx="98400" cy="763800"/>
          </a:xfrm>
          <a:prstGeom prst="straightConnector1">
            <a:avLst/>
          </a:prstGeom>
          <a:noFill/>
          <a:ln cap="flat" cmpd="sng" w="28575">
            <a:solidFill>
              <a:schemeClr val="dk1"/>
            </a:solidFill>
            <a:prstDash val="solid"/>
            <a:round/>
            <a:headEnd len="sm" w="sm" type="none"/>
            <a:tailEnd len="med" w="med" type="stealth"/>
          </a:ln>
        </p:spPr>
      </p:cxnSp>
      <p:cxnSp>
        <p:nvCxnSpPr>
          <p:cNvPr id="1412" name="Google Shape;1412;p77"/>
          <p:cNvCxnSpPr>
            <a:stCxn id="1413" idx="3"/>
            <a:endCxn id="1411" idx="6"/>
          </p:cNvCxnSpPr>
          <p:nvPr/>
        </p:nvCxnSpPr>
        <p:spPr>
          <a:xfrm flipH="1">
            <a:off x="7013504" y="4919452"/>
            <a:ext cx="1208700" cy="660300"/>
          </a:xfrm>
          <a:prstGeom prst="straightConnector1">
            <a:avLst/>
          </a:prstGeom>
          <a:noFill/>
          <a:ln cap="flat" cmpd="sng" w="28575">
            <a:solidFill>
              <a:schemeClr val="dk1"/>
            </a:solidFill>
            <a:prstDash val="solid"/>
            <a:round/>
            <a:headEnd len="sm" w="sm" type="none"/>
            <a:tailEnd len="med" w="med" type="stealth"/>
          </a:ln>
        </p:spPr>
      </p:cxnSp>
      <p:cxnSp>
        <p:nvCxnSpPr>
          <p:cNvPr id="1414" name="Google Shape;1414;p77"/>
          <p:cNvCxnSpPr>
            <a:stCxn id="1410" idx="5"/>
            <a:endCxn id="1415" idx="1"/>
          </p:cNvCxnSpPr>
          <p:nvPr/>
        </p:nvCxnSpPr>
        <p:spPr>
          <a:xfrm>
            <a:off x="6861600" y="4579396"/>
            <a:ext cx="830400" cy="1053900"/>
          </a:xfrm>
          <a:prstGeom prst="straightConnector1">
            <a:avLst/>
          </a:prstGeom>
          <a:noFill/>
          <a:ln cap="flat" cmpd="sng" w="28575">
            <a:solidFill>
              <a:schemeClr val="dk1"/>
            </a:solidFill>
            <a:prstDash val="solid"/>
            <a:round/>
            <a:headEnd len="sm" w="sm" type="none"/>
            <a:tailEnd len="med" w="med" type="stealth"/>
          </a:ln>
        </p:spPr>
      </p:cxnSp>
      <p:cxnSp>
        <p:nvCxnSpPr>
          <p:cNvPr id="1416" name="Google Shape;1416;p77"/>
          <p:cNvCxnSpPr>
            <a:stCxn id="1413" idx="4"/>
            <a:endCxn id="1415" idx="7"/>
          </p:cNvCxnSpPr>
          <p:nvPr/>
        </p:nvCxnSpPr>
        <p:spPr>
          <a:xfrm flipH="1">
            <a:off x="7950720" y="4973016"/>
            <a:ext cx="400800" cy="660300"/>
          </a:xfrm>
          <a:prstGeom prst="straightConnector1">
            <a:avLst/>
          </a:prstGeom>
          <a:noFill/>
          <a:ln cap="flat" cmpd="sng" w="28575">
            <a:solidFill>
              <a:schemeClr val="dk1"/>
            </a:solidFill>
            <a:prstDash val="solid"/>
            <a:round/>
            <a:headEnd len="sm" w="sm" type="none"/>
            <a:tailEnd len="med" w="med" type="stealth"/>
          </a:ln>
        </p:spPr>
      </p:cxnSp>
      <p:sp>
        <p:nvSpPr>
          <p:cNvPr id="1410" name="Google Shape;1410;p77"/>
          <p:cNvSpPr/>
          <p:nvPr/>
        </p:nvSpPr>
        <p:spPr>
          <a:xfrm>
            <a:off x="6549404" y="4267200"/>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c</a:t>
            </a:r>
            <a:endParaRPr b="0" i="0" sz="1400" u="none" cap="none" strike="noStrike">
              <a:solidFill>
                <a:srgbClr val="000000"/>
              </a:solidFill>
              <a:latin typeface="Arial"/>
              <a:ea typeface="Arial"/>
              <a:cs typeface="Arial"/>
              <a:sym typeface="Arial"/>
            </a:endParaRPr>
          </a:p>
        </p:txBody>
      </p:sp>
      <p:sp>
        <p:nvSpPr>
          <p:cNvPr id="1413" name="Google Shape;1413;p77"/>
          <p:cNvSpPr/>
          <p:nvPr/>
        </p:nvSpPr>
        <p:spPr>
          <a:xfrm>
            <a:off x="8168640" y="4607256"/>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p:txBody>
      </p:sp>
      <p:sp>
        <p:nvSpPr>
          <p:cNvPr id="1415" name="Google Shape;1415;p77"/>
          <p:cNvSpPr/>
          <p:nvPr/>
        </p:nvSpPr>
        <p:spPr>
          <a:xfrm>
            <a:off x="7638379" y="5579623"/>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f</a:t>
            </a:r>
            <a:endParaRPr b="0" i="0" sz="1400" u="none" cap="none" strike="noStrike">
              <a:solidFill>
                <a:srgbClr val="000000"/>
              </a:solidFill>
              <a:latin typeface="Arial"/>
              <a:ea typeface="Arial"/>
              <a:cs typeface="Arial"/>
              <a:sym typeface="Arial"/>
            </a:endParaRPr>
          </a:p>
        </p:txBody>
      </p:sp>
      <p:sp>
        <p:nvSpPr>
          <p:cNvPr id="1411" name="Google Shape;1411;p77"/>
          <p:cNvSpPr/>
          <p:nvPr/>
        </p:nvSpPr>
        <p:spPr>
          <a:xfrm>
            <a:off x="6647829" y="5396743"/>
            <a:ext cx="365760" cy="36576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Tahoma"/>
                <a:ea typeface="Tahoma"/>
                <a:cs typeface="Tahoma"/>
                <a:sym typeface="Tahoma"/>
              </a:rPr>
              <a:t>e</a:t>
            </a:r>
            <a:endParaRPr b="0" i="0" sz="1400" u="none" cap="none" strike="noStrike">
              <a:solidFill>
                <a:srgbClr val="000000"/>
              </a:solidFill>
              <a:latin typeface="Arial"/>
              <a:ea typeface="Arial"/>
              <a:cs typeface="Arial"/>
              <a:sym typeface="Arial"/>
            </a:endParaRPr>
          </a:p>
        </p:txBody>
      </p:sp>
      <p:sp>
        <p:nvSpPr>
          <p:cNvPr id="1417" name="Google Shape;1417;p77"/>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cxnSp>
        <p:nvCxnSpPr>
          <p:cNvPr id="1418" name="Google Shape;1418;p77"/>
          <p:cNvCxnSpPr/>
          <p:nvPr/>
        </p:nvCxnSpPr>
        <p:spPr>
          <a:xfrm>
            <a:off x="6172200" y="4800600"/>
            <a:ext cx="2667000" cy="704033"/>
          </a:xfrm>
          <a:prstGeom prst="straightConnector1">
            <a:avLst/>
          </a:prstGeom>
          <a:solidFill>
            <a:schemeClr val="accent1"/>
          </a:solidFill>
          <a:ln cap="flat" cmpd="sng" w="9525">
            <a:solidFill>
              <a:schemeClr val="dk1"/>
            </a:solidFill>
            <a:prstDash val="dash"/>
            <a:round/>
            <a:headEnd len="sm" w="sm" type="none"/>
            <a:tailEnd len="sm" w="sm" type="none"/>
          </a:ln>
        </p:spPr>
      </p:cxnSp>
      <p:cxnSp>
        <p:nvCxnSpPr>
          <p:cNvPr id="1419" name="Google Shape;1419;p77"/>
          <p:cNvCxnSpPr/>
          <p:nvPr/>
        </p:nvCxnSpPr>
        <p:spPr>
          <a:xfrm>
            <a:off x="4119057" y="4008846"/>
            <a:ext cx="432800" cy="2509237"/>
          </a:xfrm>
          <a:prstGeom prst="straightConnector1">
            <a:avLst/>
          </a:prstGeom>
          <a:solidFill>
            <a:schemeClr val="accent1"/>
          </a:solidFill>
          <a:ln cap="flat" cmpd="sng" w="9525">
            <a:solidFill>
              <a:schemeClr val="dk1"/>
            </a:solidFill>
            <a:prstDash val="dash"/>
            <a:round/>
            <a:headEnd len="sm" w="sm" type="none"/>
            <a:tailEnd len="sm" w="sm"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1400"/>
              <a:buNone/>
            </a:pPr>
            <a:r>
              <a:rPr lang="en-US"/>
              <a:t>Betweenness Concept</a:t>
            </a:r>
            <a:endParaRPr/>
          </a:p>
        </p:txBody>
      </p:sp>
      <p:sp>
        <p:nvSpPr>
          <p:cNvPr id="154" name="Google Shape;154;p8"/>
          <p:cNvSpPr txBox="1"/>
          <p:nvPr>
            <p:ph idx="1" type="body"/>
          </p:nvPr>
        </p:nvSpPr>
        <p:spPr>
          <a:xfrm>
            <a:off x="685800" y="1447800"/>
            <a:ext cx="7772400" cy="4648200"/>
          </a:xfrm>
          <a:prstGeom prst="rect">
            <a:avLst/>
          </a:prstGeom>
          <a:no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b="1" lang="en-US">
                <a:solidFill>
                  <a:srgbClr val="D60093"/>
                </a:solidFill>
              </a:rPr>
              <a:t>Edge betweenness:</a:t>
            </a:r>
            <a:r>
              <a:rPr lang="en-US">
                <a:solidFill>
                  <a:schemeClr val="accent3"/>
                </a:solidFill>
              </a:rPr>
              <a:t> </a:t>
            </a:r>
            <a:r>
              <a:rPr b="1" lang="en-US"/>
              <a:t>Number of </a:t>
            </a:r>
            <a:br>
              <a:rPr b="1" lang="en-US"/>
            </a:br>
            <a:r>
              <a:rPr b="1" lang="en-US"/>
              <a:t>shortest paths passing over the edge</a:t>
            </a:r>
            <a:endParaRPr/>
          </a:p>
          <a:p>
            <a:pPr indent="-342900" lvl="0" marL="342900" rtl="0" algn="l">
              <a:lnSpc>
                <a:spcPct val="100000"/>
              </a:lnSpc>
              <a:spcBef>
                <a:spcPts val="560"/>
              </a:spcBef>
              <a:spcAft>
                <a:spcPts val="0"/>
              </a:spcAft>
              <a:buSzPts val="2800"/>
              <a:buFont typeface="Noto Sans Symbols"/>
              <a:buChar char="❑"/>
            </a:pPr>
            <a:r>
              <a:rPr b="1" lang="en-US">
                <a:solidFill>
                  <a:srgbClr val="0000FF"/>
                </a:solidFill>
              </a:rPr>
              <a:t>Intuition:</a:t>
            </a:r>
            <a:endParaRPr/>
          </a:p>
        </p:txBody>
      </p:sp>
      <p:sp>
        <p:nvSpPr>
          <p:cNvPr id="155" name="Google Shape;155;p8"/>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pic>
        <p:nvPicPr>
          <p:cNvPr id="156" name="Google Shape;156;p8"/>
          <p:cNvPicPr preferRelativeResize="0"/>
          <p:nvPr/>
        </p:nvPicPr>
        <p:blipFill rotWithShape="1">
          <a:blip r:embed="rId3">
            <a:alphaModFix/>
          </a:blip>
          <a:srcRect b="0" l="0" r="0" t="0"/>
          <a:stretch/>
        </p:blipFill>
        <p:spPr>
          <a:xfrm>
            <a:off x="342014" y="2889853"/>
            <a:ext cx="4077585" cy="2971800"/>
          </a:xfrm>
          <a:prstGeom prst="rect">
            <a:avLst/>
          </a:prstGeom>
          <a:noFill/>
          <a:ln>
            <a:noFill/>
          </a:ln>
        </p:spPr>
      </p:pic>
      <p:pic>
        <p:nvPicPr>
          <p:cNvPr id="157" name="Google Shape;157;p8"/>
          <p:cNvPicPr preferRelativeResize="0"/>
          <p:nvPr/>
        </p:nvPicPr>
        <p:blipFill rotWithShape="1">
          <a:blip r:embed="rId4">
            <a:alphaModFix/>
          </a:blip>
          <a:srcRect b="0" l="0" r="0" t="0"/>
          <a:stretch/>
        </p:blipFill>
        <p:spPr>
          <a:xfrm>
            <a:off x="4593771" y="2895600"/>
            <a:ext cx="4245429" cy="2971800"/>
          </a:xfrm>
          <a:prstGeom prst="rect">
            <a:avLst/>
          </a:prstGeom>
          <a:noFill/>
          <a:ln>
            <a:noFill/>
          </a:ln>
        </p:spPr>
      </p:pic>
      <p:sp>
        <p:nvSpPr>
          <p:cNvPr id="158" name="Google Shape;158;p8"/>
          <p:cNvSpPr txBox="1"/>
          <p:nvPr/>
        </p:nvSpPr>
        <p:spPr>
          <a:xfrm>
            <a:off x="490759" y="5918204"/>
            <a:ext cx="3524072" cy="646331"/>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ahoma"/>
                <a:ea typeface="Tahoma"/>
                <a:cs typeface="Tahoma"/>
                <a:sym typeface="Tahoma"/>
              </a:rPr>
              <a:t>Edge strengths (call volume) </a:t>
            </a:r>
            <a:br>
              <a:rPr b="1" i="0" lang="en-US" sz="1800" u="none" cap="none" strike="noStrike">
                <a:solidFill>
                  <a:schemeClr val="lt1"/>
                </a:solidFill>
                <a:latin typeface="Tahoma"/>
                <a:ea typeface="Tahoma"/>
                <a:cs typeface="Tahoma"/>
                <a:sym typeface="Tahoma"/>
              </a:rPr>
            </a:br>
            <a:r>
              <a:rPr b="1" i="0" lang="en-US" sz="1800" u="none" cap="none" strike="noStrike">
                <a:solidFill>
                  <a:schemeClr val="lt1"/>
                </a:solidFill>
                <a:latin typeface="Tahoma"/>
                <a:ea typeface="Tahoma"/>
                <a:cs typeface="Tahoma"/>
                <a:sym typeface="Tahoma"/>
              </a:rPr>
              <a:t>in a real network</a:t>
            </a:r>
            <a:endParaRPr b="0" i="0" sz="1400" u="none" cap="none" strike="noStrike">
              <a:solidFill>
                <a:srgbClr val="000000"/>
              </a:solidFill>
              <a:latin typeface="Arial"/>
              <a:ea typeface="Arial"/>
              <a:cs typeface="Arial"/>
              <a:sym typeface="Arial"/>
            </a:endParaRPr>
          </a:p>
        </p:txBody>
      </p:sp>
      <p:sp>
        <p:nvSpPr>
          <p:cNvPr id="159" name="Google Shape;159;p8"/>
          <p:cNvSpPr txBox="1"/>
          <p:nvPr/>
        </p:nvSpPr>
        <p:spPr>
          <a:xfrm>
            <a:off x="5699039" y="5918204"/>
            <a:ext cx="2350410" cy="646331"/>
          </a:xfrm>
          <a:prstGeom prst="rect">
            <a:avLst/>
          </a:prstGeom>
          <a:solidFill>
            <a:schemeClr val="dk1"/>
          </a:solidFill>
          <a:ln cap="flat" cmpd="sng" w="25400">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ahoma"/>
                <a:ea typeface="Tahoma"/>
                <a:cs typeface="Tahoma"/>
                <a:sym typeface="Tahoma"/>
              </a:rPr>
              <a:t>Edge betweenness </a:t>
            </a:r>
            <a:br>
              <a:rPr b="1" i="0" lang="en-US" sz="1800" u="none" cap="none" strike="noStrike">
                <a:solidFill>
                  <a:schemeClr val="lt1"/>
                </a:solidFill>
                <a:latin typeface="Tahoma"/>
                <a:ea typeface="Tahoma"/>
                <a:cs typeface="Tahoma"/>
                <a:sym typeface="Tahoma"/>
              </a:rPr>
            </a:br>
            <a:r>
              <a:rPr b="1" i="0" lang="en-US" sz="1800" u="none" cap="none" strike="noStrike">
                <a:solidFill>
                  <a:schemeClr val="lt1"/>
                </a:solidFill>
                <a:latin typeface="Tahoma"/>
                <a:ea typeface="Tahoma"/>
                <a:cs typeface="Tahoma"/>
                <a:sym typeface="Tahoma"/>
              </a:rPr>
              <a:t>in a real network</a:t>
            </a:r>
            <a:endParaRPr b="0" i="0" sz="1400" u="none" cap="none" strike="noStrike">
              <a:solidFill>
                <a:srgbClr val="000000"/>
              </a:solidFill>
              <a:latin typeface="Arial"/>
              <a:ea typeface="Arial"/>
              <a:cs typeface="Arial"/>
              <a:sym typeface="Arial"/>
            </a:endParaRPr>
          </a:p>
        </p:txBody>
      </p:sp>
      <p:sp>
        <p:nvSpPr>
          <p:cNvPr id="160" name="Google Shape;160;p8"/>
          <p:cNvSpPr/>
          <p:nvPr/>
        </p:nvSpPr>
        <p:spPr>
          <a:xfrm>
            <a:off x="1905000" y="2895600"/>
            <a:ext cx="6096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61" name="Google Shape;161;p8"/>
          <p:cNvSpPr/>
          <p:nvPr/>
        </p:nvSpPr>
        <p:spPr>
          <a:xfrm>
            <a:off x="37215" y="2904893"/>
            <a:ext cx="6096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sp>
        <p:nvSpPr>
          <p:cNvPr id="162" name="Google Shape;162;p8"/>
          <p:cNvSpPr/>
          <p:nvPr/>
        </p:nvSpPr>
        <p:spPr>
          <a:xfrm>
            <a:off x="4564283" y="2895600"/>
            <a:ext cx="609600" cy="609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grpSp>
        <p:nvGrpSpPr>
          <p:cNvPr id="163" name="Google Shape;163;p8"/>
          <p:cNvGrpSpPr/>
          <p:nvPr/>
        </p:nvGrpSpPr>
        <p:grpSpPr>
          <a:xfrm>
            <a:off x="6873240" y="1234440"/>
            <a:ext cx="2270760" cy="975360"/>
            <a:chOff x="6088632" y="2606040"/>
            <a:chExt cx="2270760" cy="975360"/>
          </a:xfrm>
        </p:grpSpPr>
        <p:cxnSp>
          <p:nvCxnSpPr>
            <p:cNvPr id="164" name="Google Shape;164;p8"/>
            <p:cNvCxnSpPr>
              <a:stCxn id="165" idx="5"/>
              <a:endCxn id="166" idx="1"/>
            </p:cNvCxnSpPr>
            <p:nvPr/>
          </p:nvCxnSpPr>
          <p:spPr>
            <a:xfrm>
              <a:off x="6701930" y="2762138"/>
              <a:ext cx="304800" cy="257100"/>
            </a:xfrm>
            <a:prstGeom prst="straightConnector1">
              <a:avLst/>
            </a:prstGeom>
            <a:noFill/>
            <a:ln cap="flat" cmpd="sng" w="28575">
              <a:solidFill>
                <a:schemeClr val="dk1"/>
              </a:solidFill>
              <a:prstDash val="solid"/>
              <a:round/>
              <a:headEnd len="sm" w="sm" type="none"/>
              <a:tailEnd len="sm" w="sm" type="none"/>
            </a:ln>
          </p:spPr>
        </p:cxnSp>
        <p:cxnSp>
          <p:nvCxnSpPr>
            <p:cNvPr id="167" name="Google Shape;167;p8"/>
            <p:cNvCxnSpPr>
              <a:stCxn id="166" idx="6"/>
              <a:endCxn id="168" idx="2"/>
            </p:cNvCxnSpPr>
            <p:nvPr/>
          </p:nvCxnSpPr>
          <p:spPr>
            <a:xfrm>
              <a:off x="7162800" y="3083768"/>
              <a:ext cx="327900" cy="101400"/>
            </a:xfrm>
            <a:prstGeom prst="straightConnector1">
              <a:avLst/>
            </a:prstGeom>
            <a:noFill/>
            <a:ln cap="flat" cmpd="sng" w="28575">
              <a:solidFill>
                <a:schemeClr val="dk1"/>
              </a:solidFill>
              <a:prstDash val="solid"/>
              <a:round/>
              <a:headEnd len="sm" w="sm" type="none"/>
              <a:tailEnd len="sm" w="sm" type="none"/>
            </a:ln>
          </p:spPr>
        </p:cxnSp>
        <p:cxnSp>
          <p:nvCxnSpPr>
            <p:cNvPr id="169" name="Google Shape;169;p8"/>
            <p:cNvCxnSpPr>
              <a:stCxn id="165" idx="4"/>
              <a:endCxn id="170" idx="0"/>
            </p:cNvCxnSpPr>
            <p:nvPr/>
          </p:nvCxnSpPr>
          <p:spPr>
            <a:xfrm flipH="1">
              <a:off x="6561072" y="2788920"/>
              <a:ext cx="76200" cy="609600"/>
            </a:xfrm>
            <a:prstGeom prst="straightConnector1">
              <a:avLst/>
            </a:prstGeom>
            <a:noFill/>
            <a:ln cap="flat" cmpd="sng" w="28575">
              <a:solidFill>
                <a:schemeClr val="dk1"/>
              </a:solidFill>
              <a:prstDash val="solid"/>
              <a:round/>
              <a:headEnd len="sm" w="sm" type="none"/>
              <a:tailEnd len="sm" w="sm" type="none"/>
            </a:ln>
          </p:spPr>
        </p:cxnSp>
        <p:cxnSp>
          <p:nvCxnSpPr>
            <p:cNvPr id="171" name="Google Shape;171;p8"/>
            <p:cNvCxnSpPr>
              <a:stCxn id="170" idx="1"/>
              <a:endCxn id="172" idx="5"/>
            </p:cNvCxnSpPr>
            <p:nvPr/>
          </p:nvCxnSpPr>
          <p:spPr>
            <a:xfrm rot="10800000">
              <a:off x="6244714" y="3234202"/>
              <a:ext cx="251700" cy="191100"/>
            </a:xfrm>
            <a:prstGeom prst="straightConnector1">
              <a:avLst/>
            </a:prstGeom>
            <a:noFill/>
            <a:ln cap="flat" cmpd="sng" w="28575">
              <a:solidFill>
                <a:schemeClr val="dk1"/>
              </a:solidFill>
              <a:prstDash val="solid"/>
              <a:round/>
              <a:headEnd len="sm" w="sm" type="none"/>
              <a:tailEnd len="sm" w="sm" type="none"/>
            </a:ln>
          </p:spPr>
        </p:cxnSp>
        <p:cxnSp>
          <p:nvCxnSpPr>
            <p:cNvPr id="173" name="Google Shape;173;p8"/>
            <p:cNvCxnSpPr>
              <a:stCxn id="165" idx="3"/>
              <a:endCxn id="172" idx="7"/>
            </p:cNvCxnSpPr>
            <p:nvPr/>
          </p:nvCxnSpPr>
          <p:spPr>
            <a:xfrm flipH="1">
              <a:off x="6244714" y="2762138"/>
              <a:ext cx="327900" cy="342600"/>
            </a:xfrm>
            <a:prstGeom prst="straightConnector1">
              <a:avLst/>
            </a:prstGeom>
            <a:noFill/>
            <a:ln cap="flat" cmpd="sng" w="28575">
              <a:solidFill>
                <a:schemeClr val="dk1"/>
              </a:solidFill>
              <a:prstDash val="solid"/>
              <a:round/>
              <a:headEnd len="sm" w="sm" type="none"/>
              <a:tailEnd len="sm" w="sm" type="none"/>
            </a:ln>
          </p:spPr>
        </p:cxnSp>
        <p:cxnSp>
          <p:nvCxnSpPr>
            <p:cNvPr id="174" name="Google Shape;174;p8"/>
            <p:cNvCxnSpPr>
              <a:stCxn id="166" idx="3"/>
              <a:endCxn id="170" idx="7"/>
            </p:cNvCxnSpPr>
            <p:nvPr/>
          </p:nvCxnSpPr>
          <p:spPr>
            <a:xfrm flipH="1">
              <a:off x="6625702" y="3148426"/>
              <a:ext cx="381000" cy="276900"/>
            </a:xfrm>
            <a:prstGeom prst="straightConnector1">
              <a:avLst/>
            </a:prstGeom>
            <a:noFill/>
            <a:ln cap="flat" cmpd="sng" w="28575">
              <a:solidFill>
                <a:schemeClr val="dk1"/>
              </a:solidFill>
              <a:prstDash val="solid"/>
              <a:round/>
              <a:headEnd len="sm" w="sm" type="none"/>
              <a:tailEnd len="sm" w="sm" type="none"/>
            </a:ln>
          </p:spPr>
        </p:cxnSp>
        <p:cxnSp>
          <p:nvCxnSpPr>
            <p:cNvPr id="175" name="Google Shape;175;p8"/>
            <p:cNvCxnSpPr>
              <a:stCxn id="172" idx="6"/>
              <a:endCxn id="166" idx="2"/>
            </p:cNvCxnSpPr>
            <p:nvPr/>
          </p:nvCxnSpPr>
          <p:spPr>
            <a:xfrm flipH="1" rot="10800000">
              <a:off x="6271512" y="3083653"/>
              <a:ext cx="708300" cy="85800"/>
            </a:xfrm>
            <a:prstGeom prst="straightConnector1">
              <a:avLst/>
            </a:prstGeom>
            <a:noFill/>
            <a:ln cap="flat" cmpd="sng" w="28575">
              <a:solidFill>
                <a:schemeClr val="dk1"/>
              </a:solidFill>
              <a:prstDash val="solid"/>
              <a:round/>
              <a:headEnd len="sm" w="sm" type="none"/>
              <a:tailEnd len="sm" w="sm" type="none"/>
            </a:ln>
          </p:spPr>
        </p:cxnSp>
        <p:sp>
          <p:nvSpPr>
            <p:cNvPr id="166" name="Google Shape;166;p8"/>
            <p:cNvSpPr/>
            <p:nvPr/>
          </p:nvSpPr>
          <p:spPr>
            <a:xfrm>
              <a:off x="6979920" y="2992328"/>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172" name="Google Shape;172;p8"/>
            <p:cNvSpPr/>
            <p:nvPr/>
          </p:nvSpPr>
          <p:spPr>
            <a:xfrm>
              <a:off x="6088632" y="3078013"/>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cxnSp>
          <p:nvCxnSpPr>
            <p:cNvPr id="176" name="Google Shape;176;p8"/>
            <p:cNvCxnSpPr>
              <a:stCxn id="177" idx="6"/>
              <a:endCxn id="178" idx="2"/>
            </p:cNvCxnSpPr>
            <p:nvPr/>
          </p:nvCxnSpPr>
          <p:spPr>
            <a:xfrm>
              <a:off x="7897166" y="2773680"/>
              <a:ext cx="279300" cy="121500"/>
            </a:xfrm>
            <a:prstGeom prst="straightConnector1">
              <a:avLst/>
            </a:prstGeom>
            <a:noFill/>
            <a:ln cap="flat" cmpd="sng" w="28575">
              <a:solidFill>
                <a:schemeClr val="dk1"/>
              </a:solidFill>
              <a:prstDash val="solid"/>
              <a:round/>
              <a:headEnd len="sm" w="sm" type="none"/>
              <a:tailEnd len="sm" w="sm" type="none"/>
            </a:ln>
          </p:spPr>
        </p:cxnSp>
        <p:cxnSp>
          <p:nvCxnSpPr>
            <p:cNvPr id="179" name="Google Shape;179;p8"/>
            <p:cNvCxnSpPr>
              <a:stCxn id="168" idx="0"/>
              <a:endCxn id="177" idx="3"/>
            </p:cNvCxnSpPr>
            <p:nvPr/>
          </p:nvCxnSpPr>
          <p:spPr>
            <a:xfrm flipH="1" rot="10800000">
              <a:off x="7582152" y="2838420"/>
              <a:ext cx="159000" cy="255300"/>
            </a:xfrm>
            <a:prstGeom prst="straightConnector1">
              <a:avLst/>
            </a:prstGeom>
            <a:noFill/>
            <a:ln cap="flat" cmpd="sng" w="28575">
              <a:solidFill>
                <a:schemeClr val="dk1"/>
              </a:solidFill>
              <a:prstDash val="solid"/>
              <a:round/>
              <a:headEnd len="sm" w="sm" type="none"/>
              <a:tailEnd len="sm" w="sm" type="none"/>
            </a:ln>
          </p:spPr>
        </p:cxnSp>
        <p:cxnSp>
          <p:nvCxnSpPr>
            <p:cNvPr id="180" name="Google Shape;180;p8"/>
            <p:cNvCxnSpPr>
              <a:stCxn id="168" idx="6"/>
              <a:endCxn id="181" idx="2"/>
            </p:cNvCxnSpPr>
            <p:nvPr/>
          </p:nvCxnSpPr>
          <p:spPr>
            <a:xfrm>
              <a:off x="7673592" y="3185160"/>
              <a:ext cx="426600" cy="213000"/>
            </a:xfrm>
            <a:prstGeom prst="straightConnector1">
              <a:avLst/>
            </a:prstGeom>
            <a:noFill/>
            <a:ln cap="flat" cmpd="sng" w="28575">
              <a:solidFill>
                <a:schemeClr val="dk1"/>
              </a:solidFill>
              <a:prstDash val="solid"/>
              <a:round/>
              <a:headEnd len="sm" w="sm" type="none"/>
              <a:tailEnd len="sm" w="sm" type="none"/>
            </a:ln>
          </p:spPr>
        </p:cxnSp>
        <p:cxnSp>
          <p:nvCxnSpPr>
            <p:cNvPr id="182" name="Google Shape;182;p8"/>
            <p:cNvCxnSpPr>
              <a:stCxn id="177" idx="4"/>
              <a:endCxn id="181" idx="1"/>
            </p:cNvCxnSpPr>
            <p:nvPr/>
          </p:nvCxnSpPr>
          <p:spPr>
            <a:xfrm>
              <a:off x="7805726" y="2865120"/>
              <a:ext cx="321300" cy="468300"/>
            </a:xfrm>
            <a:prstGeom prst="straightConnector1">
              <a:avLst/>
            </a:prstGeom>
            <a:noFill/>
            <a:ln cap="flat" cmpd="sng" w="28575">
              <a:solidFill>
                <a:schemeClr val="dk1"/>
              </a:solidFill>
              <a:prstDash val="solid"/>
              <a:round/>
              <a:headEnd len="sm" w="sm" type="none"/>
              <a:tailEnd len="sm" w="sm" type="none"/>
            </a:ln>
          </p:spPr>
        </p:cxnSp>
        <p:cxnSp>
          <p:nvCxnSpPr>
            <p:cNvPr id="183" name="Google Shape;183;p8"/>
            <p:cNvCxnSpPr>
              <a:stCxn id="181" idx="0"/>
              <a:endCxn id="178" idx="4"/>
            </p:cNvCxnSpPr>
            <p:nvPr/>
          </p:nvCxnSpPr>
          <p:spPr>
            <a:xfrm flipH="1" rot="10800000">
              <a:off x="8191752" y="2986513"/>
              <a:ext cx="76200" cy="320100"/>
            </a:xfrm>
            <a:prstGeom prst="straightConnector1">
              <a:avLst/>
            </a:prstGeom>
            <a:noFill/>
            <a:ln cap="flat" cmpd="sng" w="28575">
              <a:solidFill>
                <a:schemeClr val="dk1"/>
              </a:solidFill>
              <a:prstDash val="solid"/>
              <a:round/>
              <a:headEnd len="sm" w="sm" type="none"/>
              <a:tailEnd len="sm" w="sm" type="none"/>
            </a:ln>
          </p:spPr>
        </p:cxnSp>
        <p:sp>
          <p:nvSpPr>
            <p:cNvPr id="177" name="Google Shape;177;p8"/>
            <p:cNvSpPr/>
            <p:nvPr/>
          </p:nvSpPr>
          <p:spPr>
            <a:xfrm>
              <a:off x="7714286" y="2682240"/>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168" name="Google Shape;168;p8"/>
            <p:cNvSpPr/>
            <p:nvPr/>
          </p:nvSpPr>
          <p:spPr>
            <a:xfrm>
              <a:off x="7490712" y="3093720"/>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Arial"/>
                <a:ea typeface="Arial"/>
                <a:cs typeface="Arial"/>
                <a:sym typeface="Arial"/>
              </a:endParaRPr>
            </a:p>
          </p:txBody>
        </p:sp>
        <p:sp>
          <p:nvSpPr>
            <p:cNvPr id="178" name="Google Shape;178;p8"/>
            <p:cNvSpPr/>
            <p:nvPr/>
          </p:nvSpPr>
          <p:spPr>
            <a:xfrm>
              <a:off x="8176512" y="2803693"/>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181" name="Google Shape;181;p8"/>
            <p:cNvSpPr/>
            <p:nvPr/>
          </p:nvSpPr>
          <p:spPr>
            <a:xfrm>
              <a:off x="8100312" y="3306613"/>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165" name="Google Shape;165;p8"/>
            <p:cNvSpPr/>
            <p:nvPr/>
          </p:nvSpPr>
          <p:spPr>
            <a:xfrm>
              <a:off x="6545832" y="2606040"/>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sp>
          <p:nvSpPr>
            <p:cNvPr id="170" name="Google Shape;170;p8"/>
            <p:cNvSpPr/>
            <p:nvPr/>
          </p:nvSpPr>
          <p:spPr>
            <a:xfrm>
              <a:off x="6469632" y="3398520"/>
              <a:ext cx="182880" cy="18288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chemeClr val="lt1"/>
                </a:solidFill>
                <a:latin typeface="Tahoma"/>
                <a:ea typeface="Tahoma"/>
                <a:cs typeface="Tahoma"/>
                <a:sym typeface="Tahoma"/>
              </a:endParaRPr>
            </a:p>
          </p:txBody>
        </p:sp>
      </p:grpSp>
      <p:sp>
        <p:nvSpPr>
          <p:cNvPr id="184" name="Google Shape;184;p8"/>
          <p:cNvSpPr txBox="1"/>
          <p:nvPr/>
        </p:nvSpPr>
        <p:spPr>
          <a:xfrm>
            <a:off x="7618539" y="2176754"/>
            <a:ext cx="6463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8000"/>
                </a:solidFill>
                <a:latin typeface="Arial"/>
                <a:ea typeface="Arial"/>
                <a:cs typeface="Arial"/>
                <a:sym typeface="Arial"/>
              </a:rPr>
              <a:t>b=16</a:t>
            </a:r>
            <a:endParaRPr b="0" i="0" sz="1400" u="none" cap="none" strike="noStrike">
              <a:solidFill>
                <a:srgbClr val="000000"/>
              </a:solidFill>
              <a:latin typeface="Arial"/>
              <a:ea typeface="Arial"/>
              <a:cs typeface="Arial"/>
              <a:sym typeface="Arial"/>
            </a:endParaRPr>
          </a:p>
        </p:txBody>
      </p:sp>
      <p:cxnSp>
        <p:nvCxnSpPr>
          <p:cNvPr id="185" name="Google Shape;185;p8"/>
          <p:cNvCxnSpPr/>
          <p:nvPr/>
        </p:nvCxnSpPr>
        <p:spPr>
          <a:xfrm flipH="1" rot="10800000">
            <a:off x="7970559" y="1752600"/>
            <a:ext cx="64605" cy="457909"/>
          </a:xfrm>
          <a:prstGeom prst="straightConnector1">
            <a:avLst/>
          </a:prstGeom>
          <a:noFill/>
          <a:ln cap="flat" cmpd="sng" w="28575">
            <a:solidFill>
              <a:srgbClr val="008000"/>
            </a:solidFill>
            <a:prstDash val="solid"/>
            <a:round/>
            <a:headEnd len="sm" w="sm" type="none"/>
            <a:tailEnd len="med" w="med" type="stealth"/>
          </a:ln>
        </p:spPr>
      </p:cxnSp>
      <p:sp>
        <p:nvSpPr>
          <p:cNvPr id="186" name="Google Shape;186;p8"/>
          <p:cNvSpPr txBox="1"/>
          <p:nvPr/>
        </p:nvSpPr>
        <p:spPr>
          <a:xfrm>
            <a:off x="8318021" y="2339781"/>
            <a:ext cx="7040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8000"/>
                </a:solidFill>
                <a:latin typeface="Arial"/>
                <a:ea typeface="Arial"/>
                <a:cs typeface="Arial"/>
                <a:sym typeface="Arial"/>
              </a:rPr>
              <a:t>b=7.5</a:t>
            </a:r>
            <a:endParaRPr b="0" i="0" sz="1400" u="none" cap="none" strike="noStrike">
              <a:solidFill>
                <a:srgbClr val="000000"/>
              </a:solidFill>
              <a:latin typeface="Arial"/>
              <a:ea typeface="Arial"/>
              <a:cs typeface="Arial"/>
              <a:sym typeface="Arial"/>
            </a:endParaRPr>
          </a:p>
        </p:txBody>
      </p:sp>
      <p:cxnSp>
        <p:nvCxnSpPr>
          <p:cNvPr id="187" name="Google Shape;187;p8"/>
          <p:cNvCxnSpPr/>
          <p:nvPr/>
        </p:nvCxnSpPr>
        <p:spPr>
          <a:xfrm flipH="1" rot="10800000">
            <a:off x="8573271" y="1947799"/>
            <a:ext cx="64605" cy="457909"/>
          </a:xfrm>
          <a:prstGeom prst="straightConnector1">
            <a:avLst/>
          </a:prstGeom>
          <a:noFill/>
          <a:ln cap="flat" cmpd="sng" w="28575">
            <a:solidFill>
              <a:srgbClr val="008000"/>
            </a:solidFill>
            <a:prstDash val="solid"/>
            <a:round/>
            <a:headEnd len="sm" w="sm" type="none"/>
            <a:tailEnd len="med" w="med" type="stealth"/>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9"/>
          <p:cNvSpPr txBox="1"/>
          <p:nvPr>
            <p:ph type="title"/>
          </p:nvPr>
        </p:nvSpPr>
        <p:spPr>
          <a:xfrm>
            <a:off x="685800" y="304800"/>
            <a:ext cx="7772400" cy="11430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Betweenness Concept (Cont’d)</a:t>
            </a:r>
            <a:endParaRPr/>
          </a:p>
        </p:txBody>
      </p:sp>
      <p:sp>
        <p:nvSpPr>
          <p:cNvPr id="193" name="Google Shape;193;p9"/>
          <p:cNvSpPr txBox="1"/>
          <p:nvPr>
            <p:ph idx="1" type="body"/>
          </p:nvPr>
        </p:nvSpPr>
        <p:spPr>
          <a:xfrm>
            <a:off x="685800" y="1447800"/>
            <a:ext cx="7772400" cy="4648200"/>
          </a:xfrm>
          <a:prstGeom prst="rect">
            <a:avLst/>
          </a:prstGeom>
          <a:blipFill rotWithShape="1">
            <a:blip r:embed="rId3">
              <a:alphaModFix/>
            </a:blip>
            <a:stretch>
              <a:fillRect b="-11985" l="-1466" r="-2443" t="-1632"/>
            </a:stretch>
          </a:blipFill>
          <a:ln>
            <a:noFill/>
          </a:ln>
        </p:spPr>
        <p:txBody>
          <a:bodyPr anchorCtr="0" anchor="t" bIns="45700" lIns="91425" spcFirstLastPara="1" rIns="91425" wrap="square" tIns="45700">
            <a:noAutofit/>
          </a:bodyPr>
          <a:lstStyle/>
          <a:p>
            <a:pPr indent="-342900" lvl="0" marL="342900" rtl="0" algn="l">
              <a:lnSpc>
                <a:spcPct val="100000"/>
              </a:lnSpc>
              <a:spcBef>
                <a:spcPts val="0"/>
              </a:spcBef>
              <a:spcAft>
                <a:spcPts val="0"/>
              </a:spcAft>
              <a:buSzPts val="2800"/>
              <a:buFont typeface="Noto Sans Symbols"/>
              <a:buChar char="❑"/>
            </a:pPr>
            <a:r>
              <a:rPr lang="en-US"/>
              <a:t> </a:t>
            </a:r>
            <a:endParaRPr/>
          </a:p>
        </p:txBody>
      </p:sp>
      <p:sp>
        <p:nvSpPr>
          <p:cNvPr id="194" name="Google Shape;194;p9"/>
          <p:cNvSpPr txBox="1"/>
          <p:nvPr>
            <p:ph idx="12" type="sldNum"/>
          </p:nvPr>
        </p:nvSpPr>
        <p:spPr>
          <a:xfrm>
            <a:off x="6553200" y="6248400"/>
            <a:ext cx="1905000" cy="4572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dataMining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2002-03-23T20:14:09Z</dcterms:created>
  <dc:creator>Jeff Ullman</dc:creator>
</cp:coreProperties>
</file>